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34" r:id="rId2"/>
    <p:sldId id="319" r:id="rId3"/>
    <p:sldId id="409" r:id="rId4"/>
    <p:sldId id="425" r:id="rId5"/>
    <p:sldId id="477" r:id="rId6"/>
    <p:sldId id="433" r:id="rId7"/>
    <p:sldId id="436" r:id="rId8"/>
    <p:sldId id="324" r:id="rId9"/>
    <p:sldId id="327" r:id="rId10"/>
    <p:sldId id="431" r:id="rId11"/>
    <p:sldId id="484" r:id="rId12"/>
    <p:sldId id="485" r:id="rId13"/>
    <p:sldId id="439" r:id="rId14"/>
    <p:sldId id="40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523"/>
  </p:normalViewPr>
  <p:slideViewPr>
    <p:cSldViewPr snapToGrid="0" snapToObjects="1">
      <p:cViewPr varScale="1">
        <p:scale>
          <a:sx n="105" d="100"/>
          <a:sy n="105" d="100"/>
        </p:scale>
        <p:origin x="1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C1271-A35F-DF42-8FEA-B3B4D27F5164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D010-9CC3-3E46-89C3-6669BAB167F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51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E0B9-3A05-1C42-9D75-E68BD19C773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4762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6F304-27EA-4A41-94A0-E0F93C032E7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728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E0B9-3A05-1C42-9D75-E68BD19C773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769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E0B9-3A05-1C42-9D75-E68BD19C773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27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E0B9-3A05-1C42-9D75-E68BD19C773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4707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DE0B9-3A05-1C42-9D75-E68BD19C773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814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  <a:ea typeface="ＭＳ Ｐゴシック" charset="-128"/>
            </a:endParaRPr>
          </a:p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1255" indent="-26879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79663" indent="-21473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2128" indent="-21473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4594" indent="-21473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7059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09524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1990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4455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6E5217B-D993-104C-BA49-C128B26A21DE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8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16F304-27EA-4A41-94A0-E0F93C032E7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98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lvl="1">
              <a:buFont typeface="Wingding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68611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712944-C7A5-064E-8A1D-D7B402285930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0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77827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90DC5C-D42E-A748-924E-C74EEE6F4FF5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41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86019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0D60BBB-C4BA-BD43-86ED-19ED67E44CB7}" type="slidenum">
              <a:rPr lang="en-US" altLang="en-US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95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28284" indent="-27930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20206" indent="-2237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69189" indent="-2237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18172" indent="-223741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450638" indent="-22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83103" indent="-22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315569" indent="-22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748034" indent="-2237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68EDB3C-5631-E343-8534-0D37453AD2C5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2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DE0B9-3A05-1C42-9D75-E68BD19C773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445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77827" name="Slide Number Placeholder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01255" indent="-26879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79663" indent="-21473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12128" indent="-21473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944594" indent="-214732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77059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809524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241990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674455" indent="-2147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8390DC5C-D42E-A748-924E-C74EEE6F4FF5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4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F1AF6-EBB0-B84E-8708-162E162E7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7265D2-61E3-384C-BA08-EAB315BCA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37926-400F-C14F-9D7A-A18D6929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AD86BB-1E9C-ED4E-BAB7-D411BB07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B642C0-9793-C149-A706-F920D398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0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BBBEF-7FA7-5C48-807A-8181453F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FB81B9-129E-0744-BF9E-726DC9BCD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D56F9D3-2724-9646-AA87-9B970306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78F534-D065-854B-A1FF-C271FDF0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E736A8-907F-DD4D-BBB2-3B3CE1A9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3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116F153-48B1-E545-8787-F1FF30C25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FD2B25-C55B-E64B-8A23-79DE59AAA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901F02-C2C1-0745-8C79-115C71F2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9129CE-DE57-5F46-A0EC-C9713AFD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8ACDE8-9F9C-0F4A-BC8D-5CB8FA9E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02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CBFAB-D107-EB40-B0A2-7618CED5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9B5B49-47AD-3749-97CB-9D3E1DB7C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81BF65B-9A96-7C41-BA8F-BCA60457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2EDDAB-2C7D-3B42-9993-B40FD72D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2D0EBE-09C4-FF46-B0AB-0156459C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0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78ACE-64FD-3F4D-8ABD-9FA49BE0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5C6ECF-5350-4144-A652-01AA85280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F7F3DB-91AD-7942-B94F-BC88C823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959B8A-0738-2544-892B-66C88800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C87564-523B-F844-BBF8-5F4EB649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176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B465B-77C0-DE43-AE67-197BB5BC8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9E67D2-B9C3-5442-8AE3-C71BB61AA0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61E548-A49B-9949-B14D-CD4C31BD9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E5BEBD-04A4-304D-BAAE-6FEF9EA0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797FF9-39DD-1B42-BF5A-7EB6AD9B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338669C-BA71-5744-B87A-6532A4D9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39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FDA77-A960-6F4C-B115-786C4BFF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885F40-AD36-E145-8860-7EB2FA23A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5DBF6C-6D4A-A74A-B35A-6B03121E6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E26E710-7D20-B54C-8AE4-A0C88B534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E196A5B-55E3-A24B-9051-945504178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5588E4D-5DAC-3F44-8688-26A7C159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6BD4DFA-3949-4247-A2DA-9116AC84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CFEA8B8-3719-D446-BB75-0E13B555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36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87094-67CA-1A4F-84D9-759A06F0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F06BCD5-7171-EA47-B9E6-E374D5BC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D4EEDEA-B625-594A-83ED-B2E7DE31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7CE1B47-A8CA-A244-9994-EB889429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11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3EDC300-9D9D-7D47-AB4A-4E2D37D2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8FD9862-F104-6B40-9AD2-4811E9470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CDF0F9-43BA-CE40-91B1-C7D35504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02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B5327-13AA-A047-A277-B83B9C8E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E8A323-4404-6C41-B06E-F77F0382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B116581-32D5-0648-9390-A2C7B1D41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E57D022-0672-2245-AD1A-B006114B6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D6A7FA-97AA-DA4C-B065-C31BE29F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18DC64-AB16-AE41-9588-DEE3977B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78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CB053-92DB-9F4E-81F1-F3C5DC58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E0F687E-7236-4B4C-B5D3-1D9292A2A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5CCB88F-E264-7A46-8CE9-439F20EBD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B8E769-8FD1-604D-B1C1-6852D645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3B8386-7809-DA42-894C-1D4645D7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A84C814-BDE4-9C46-8C5A-EBA8BD10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899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E31C97D-0236-4345-8448-B5BE1203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EBBCF4F-EE9C-6249-9FBA-BC426F2F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3AF892-8674-CA46-9B7C-7411C0D1C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01ED-BE4D-2C42-8042-BB61791BDDA1}" type="datetimeFigureOut">
              <a:rPr lang="da-DK" smtClean="0"/>
              <a:t>28/04/2019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909312-32A0-E445-BA51-90A1EB2B4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6D12D2-012F-4244-A371-DD49AA42C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C4E0-1DB5-A946-857F-F86A2D64A43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41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project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project.org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devang.skoleporten.dk/sp" TargetMode="External"/><Relationship Id="rId5" Type="http://schemas.openxmlformats.org/officeDocument/2006/relationships/hyperlink" Target="http://www.himmelevbehandlingstilbud.dk" TargetMode="External"/><Relationship Id="rId4" Type="http://schemas.openxmlformats.org/officeDocument/2006/relationships/hyperlink" Target="http://www.roskildeautismeraadgivning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83127"/>
            <a:ext cx="12192000" cy="1448789"/>
          </a:xfrm>
          <a:solidFill>
            <a:srgbClr val="225FA8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                                        </a:t>
            </a:r>
            <a:r>
              <a:rPr lang="da-DK" b="1" dirty="0" err="1">
                <a:solidFill>
                  <a:schemeClr val="bg1"/>
                </a:solidFill>
                <a:latin typeface="+mn-lt"/>
              </a:rPr>
              <a:t>Sikon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 2019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752600" y="17526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3600" b="1" dirty="0">
                <a:solidFill>
                  <a:srgbClr val="225FA8"/>
                </a:solidFill>
                <a:latin typeface="Calibri"/>
                <a:ea typeface="ＭＳ Ｐゴシック" charset="-128"/>
              </a:rPr>
              <a:t>Legetræning efter  PLAY-Project metoden </a:t>
            </a:r>
            <a:endParaRPr lang="da-DK" sz="2000" b="1" dirty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Calibri"/>
              <a:ea typeface="ＭＳ Ｐゴシック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b="1" dirty="0">
                <a:solidFill>
                  <a:srgbClr val="225FA8"/>
                </a:solidFill>
                <a:latin typeface="Calibri"/>
                <a:ea typeface="ＭＳ Ｐゴシック" charset="-128"/>
                <a:cs typeface="Arial"/>
              </a:rPr>
              <a:t>Himmelev Behandlingstilbud: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b="1" dirty="0">
                <a:solidFill>
                  <a:srgbClr val="225FA8"/>
                </a:solidFill>
                <a:latin typeface="Calibri"/>
                <a:ea typeface="ＭＳ Ｐゴシック" charset="-128"/>
                <a:cs typeface="Arial"/>
              </a:rPr>
              <a:t>Helle June Nielsen, Psykolog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dirty="0" err="1">
                <a:solidFill>
                  <a:srgbClr val="225FA8"/>
                </a:solidFill>
                <a:latin typeface="Calibri"/>
                <a:ea typeface="ＭＳ Ｐゴシック" charset="-128"/>
                <a:cs typeface="Arial"/>
              </a:rPr>
              <a:t>www.himmelevbehandlingstilbud.dk</a:t>
            </a:r>
            <a:endParaRPr lang="da-DK" sz="2400" dirty="0">
              <a:solidFill>
                <a:srgbClr val="225FA8"/>
              </a:solidFill>
              <a:latin typeface="Calibri"/>
              <a:ea typeface="ＭＳ Ｐゴシック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srgbClr val="225FA8"/>
              </a:solidFill>
              <a:latin typeface="Calibri"/>
              <a:ea typeface="ＭＳ Ｐゴシック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srgbClr val="225FA8"/>
              </a:solidFill>
              <a:latin typeface="Calibri"/>
              <a:ea typeface="ＭＳ Ｐゴシック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srgbClr val="225FA8"/>
              </a:solidFill>
              <a:latin typeface="Calibri"/>
              <a:ea typeface="ＭＳ Ｐゴシック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b="1" dirty="0">
                <a:solidFill>
                  <a:srgbClr val="225FA8"/>
                </a:solidFill>
                <a:latin typeface="Calibri"/>
                <a:ea typeface="ＭＳ Ｐゴシック" charset="-128"/>
                <a:cs typeface="Arial"/>
              </a:rPr>
              <a:t>Roskilde </a:t>
            </a:r>
            <a:r>
              <a:rPr lang="da-DK" sz="2400" b="1" dirty="0">
                <a:solidFill>
                  <a:srgbClr val="225FA8"/>
                </a:solidFill>
                <a:ea typeface="ＭＳ Ｐゴシック" charset="-128"/>
                <a:cs typeface="Arial"/>
              </a:rPr>
              <a:t>Autisme Rådgivning</a:t>
            </a:r>
            <a:r>
              <a:rPr lang="da-DK" sz="2400" dirty="0">
                <a:solidFill>
                  <a:srgbClr val="225FA8"/>
                </a:solidFill>
                <a:ea typeface="ＭＳ Ｐゴシック" charset="-128"/>
                <a:cs typeface="Arial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b="1" dirty="0">
                <a:solidFill>
                  <a:srgbClr val="225FA8"/>
                </a:solidFill>
                <a:ea typeface="ＭＳ Ｐゴシック" charset="-128"/>
                <a:cs typeface="Arial"/>
              </a:rPr>
              <a:t>Hanne Bendix</a:t>
            </a:r>
            <a:r>
              <a:rPr lang="da-DK" sz="2400" dirty="0">
                <a:solidFill>
                  <a:srgbClr val="225FA8"/>
                </a:solidFill>
                <a:ea typeface="ＭＳ Ｐゴシック" charset="-128"/>
                <a:cs typeface="Arial"/>
              </a:rPr>
              <a:t>; Lærer og PLAY Project konsulent</a:t>
            </a:r>
            <a:endParaRPr lang="da-DK" sz="2400" dirty="0">
              <a:solidFill>
                <a:srgbClr val="225FA8"/>
              </a:solidFill>
              <a:latin typeface="Calibri"/>
              <a:ea typeface="ＭＳ Ｐゴシック" charset="-128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2400" dirty="0" err="1">
                <a:solidFill>
                  <a:srgbClr val="225FA8"/>
                </a:solidFill>
                <a:latin typeface="Calibri"/>
                <a:ea typeface="ＭＳ Ｐゴシック" charset="-128"/>
                <a:cs typeface="Arial"/>
              </a:rPr>
              <a:t>www.roskildeautismeraadgivning.dk</a:t>
            </a:r>
            <a:endParaRPr lang="da-DK" sz="2400" dirty="0">
              <a:solidFill>
                <a:srgbClr val="225FA8"/>
              </a:solidFill>
              <a:latin typeface="Calibri"/>
              <a:ea typeface="ＭＳ Ｐゴシック" charset="-128"/>
              <a:cs typeface="Arial"/>
            </a:endParaRPr>
          </a:p>
        </p:txBody>
      </p:sp>
      <p:pic>
        <p:nvPicPr>
          <p:cNvPr id="4" name="Billede 3" descr="Beskrivelse: Macintosh HD:Users:nataliaannaczyzynski:Desktop:PLAY Logo.jpg">
            <a:extLst>
              <a:ext uri="{FF2B5EF4-FFF2-40B4-BE49-F238E27FC236}">
                <a16:creationId xmlns:a16="http://schemas.microsoft.com/office/drawing/2014/main" id="{FD46E355-55BE-2F4E-9769-20CBEDF915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7" y="69767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77250E7-FE16-7D45-BE38-992EB7AB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53F9-63BA-0645-B3C0-650368BC3DE7}" type="datetime1">
              <a:rPr lang="da-DK" smtClean="0"/>
              <a:t>28/04/2019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296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458681"/>
          </a:xfrm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Legetræning på Fjordskolen Hedevang.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71369" y="1968649"/>
            <a:ext cx="11058861" cy="4508350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  <a:p>
            <a:endParaRPr lang="da-DK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da-DK" altLang="en-US" sz="9600" b="1" dirty="0">
                <a:solidFill>
                  <a:srgbClr val="0070C0"/>
                </a:solidFill>
                <a:ea typeface="ＭＳ Ｐゴシック" charset="-128"/>
              </a:rPr>
              <a:t>Alle børn i indskolingen modtager hver uge 1/2 times legetræning.</a:t>
            </a:r>
          </a:p>
          <a:p>
            <a:endParaRPr lang="da-DK" altLang="en-US" sz="9600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sz="9600" b="1" dirty="0">
                <a:solidFill>
                  <a:srgbClr val="0070C0"/>
                </a:solidFill>
                <a:ea typeface="ＭＳ Ｐゴシック" charset="-128"/>
              </a:rPr>
              <a:t>0.-1. klasse - barnet leger  sammen med sin lærer/pædagog.</a:t>
            </a:r>
          </a:p>
          <a:p>
            <a:endParaRPr lang="da-DK" sz="9600" dirty="0">
              <a:solidFill>
                <a:srgbClr val="0070C0"/>
              </a:solidFill>
            </a:endParaRPr>
          </a:p>
          <a:p>
            <a:r>
              <a:rPr lang="da-DK" sz="9600" b="1" dirty="0">
                <a:solidFill>
                  <a:srgbClr val="0070C0"/>
                </a:solidFill>
                <a:ea typeface="ＭＳ Ｐゴシック" charset="-128"/>
              </a:rPr>
              <a:t>2.-3. klasse - 2 børn leger  sammen med legetræner konsulent.</a:t>
            </a:r>
          </a:p>
          <a:p>
            <a:pPr marL="0" indent="0">
              <a:buNone/>
            </a:pPr>
            <a:endParaRPr lang="da-DK" sz="9600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sz="9600" b="1" dirty="0">
                <a:solidFill>
                  <a:srgbClr val="0070C0"/>
                </a:solidFill>
                <a:ea typeface="ＭＳ Ｐゴシック" charset="-128"/>
              </a:rPr>
              <a:t>Legen superviseres en gang om måneden, her anbefales nye mål og der optages evt. video og gives </a:t>
            </a:r>
            <a:r>
              <a:rPr lang="da-DK" sz="9600" b="1" dirty="0" err="1">
                <a:solidFill>
                  <a:srgbClr val="0070C0"/>
                </a:solidFill>
                <a:ea typeface="ＭＳ Ｐゴシック" charset="-128"/>
              </a:rPr>
              <a:t>feed-back</a:t>
            </a:r>
            <a:r>
              <a:rPr lang="da-DK" sz="9600" b="1" dirty="0">
                <a:solidFill>
                  <a:srgbClr val="0070C0"/>
                </a:solidFill>
                <a:ea typeface="ＭＳ Ｐゴシック" charset="-128"/>
              </a:rPr>
              <a:t>.</a:t>
            </a:r>
          </a:p>
          <a:p>
            <a:endParaRPr lang="da-DK" sz="9600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sz="9600" b="1" dirty="0">
                <a:solidFill>
                  <a:srgbClr val="0070C0"/>
                </a:solidFill>
                <a:ea typeface="ＭＳ Ｐゴシック" charset="-128"/>
              </a:rPr>
              <a:t>Alle familier tilbydes hjemmebesøg.</a:t>
            </a:r>
          </a:p>
          <a:p>
            <a:endParaRPr lang="da-DK" sz="9600" b="1" dirty="0">
              <a:solidFill>
                <a:srgbClr val="0070C0"/>
              </a:solidFill>
              <a:ea typeface="ＭＳ Ｐゴシック" charset="-128"/>
            </a:endParaRPr>
          </a:p>
          <a:p>
            <a:endParaRPr lang="da-DK" sz="9600" b="1" dirty="0">
              <a:solidFill>
                <a:srgbClr val="0070C0"/>
              </a:solidFill>
              <a:ea typeface="ＭＳ Ｐゴシック" charset="-128"/>
            </a:endParaRPr>
          </a:p>
          <a:p>
            <a:pPr marL="0" indent="0">
              <a:buNone/>
            </a:pPr>
            <a:endParaRPr lang="da-DK" sz="9600" b="1" dirty="0">
              <a:solidFill>
                <a:srgbClr val="0070C0"/>
              </a:solidFill>
              <a:ea typeface="ＭＳ Ｐゴシック" charset="-128"/>
            </a:endParaRPr>
          </a:p>
          <a:p>
            <a:endParaRPr lang="da-DK" sz="9600" b="1" dirty="0">
              <a:solidFill>
                <a:srgbClr val="0070C0"/>
              </a:solidFill>
              <a:ea typeface="ＭＳ Ｐゴシック" charset="-128"/>
            </a:endParaRPr>
          </a:p>
          <a:p>
            <a:endParaRPr lang="da-DK" sz="3200" b="1" dirty="0">
              <a:solidFill>
                <a:srgbClr val="0070C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da-DK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6E73083-9189-3747-A4F5-2330947E575C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Legetræning på Fjordskolen</a:t>
            </a: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            Hedevang</a:t>
            </a:r>
          </a:p>
        </p:txBody>
      </p:sp>
      <p:pic>
        <p:nvPicPr>
          <p:cNvPr id="5" name="Billede 4" descr="Beskrivelse: Macintosh HD:Users:nataliaannaczyzynski:Desktop:PLAY Logo.jpg">
            <a:extLst>
              <a:ext uri="{FF2B5EF4-FFF2-40B4-BE49-F238E27FC236}">
                <a16:creationId xmlns:a16="http://schemas.microsoft.com/office/drawing/2014/main" id="{67CD5AB7-337F-6A4D-BB2D-ABCBA54687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86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da-DK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Forskning.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9AC106-7828-4D96-AEE5-CA4044028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solidFill>
                  <a:srgbClr val="1F3E9D"/>
                </a:solidFill>
              </a:rPr>
              <a:t>Litteraturstudie af 8 forskellige internationale studier (indenfor de sidste 5 år).</a:t>
            </a:r>
          </a:p>
          <a:p>
            <a:r>
              <a:rPr lang="da-DK" b="1" dirty="0">
                <a:solidFill>
                  <a:srgbClr val="1F3E9D"/>
                </a:solidFill>
              </a:rPr>
              <a:t>Undersøger forskelligt – omkring ASF og legetræningsprogrammer. (Førskolebørn)</a:t>
            </a:r>
          </a:p>
          <a:p>
            <a:endParaRPr lang="da-DK" b="1" dirty="0">
              <a:solidFill>
                <a:srgbClr val="1F3E9D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1F3E9D"/>
                </a:solidFill>
              </a:rPr>
              <a:t>Resultater:</a:t>
            </a:r>
          </a:p>
          <a:p>
            <a:r>
              <a:rPr lang="da-DK" b="1" dirty="0">
                <a:solidFill>
                  <a:srgbClr val="1F3E9D"/>
                </a:solidFill>
              </a:rPr>
              <a:t>Legetræningsprogrammer der gennemføres i samspil med forældre/legetrænere kan have positiv indflydelse på barnets udvikling af kommunikative initiativer og færdigheder.</a:t>
            </a:r>
          </a:p>
          <a:p>
            <a:pPr marL="0" indent="0">
              <a:buNone/>
            </a:pPr>
            <a:endParaRPr lang="da-DK" b="1" dirty="0">
              <a:solidFill>
                <a:schemeClr val="accent1"/>
              </a:solidFill>
            </a:endParaRPr>
          </a:p>
          <a:p>
            <a:endParaRPr lang="da-DK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DF21274-2C70-084E-BC83-E5B00CE329FD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            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Forskning.</a:t>
            </a: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8C74BD85-EE5C-3B44-BF19-8179EECE92B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44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FC1FE-C260-417A-BF04-0C5E6F623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2C78EB0-EE47-4B1E-98D7-09F13D767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883" y="1731981"/>
            <a:ext cx="8176334" cy="495290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1F3E9D"/>
                </a:solidFill>
              </a:rPr>
              <a:t>Når barnet har autisme, kommer udviklingen ikke af sig selv. Legene skal præsenteres, trænes og vedligeholdes.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b="1" dirty="0">
              <a:solidFill>
                <a:srgbClr val="1F3E9D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1F3E9D"/>
                </a:solidFill>
              </a:rPr>
              <a:t>Barnets udvikling foregår i samspil med forældre/legetrænere.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b="1" dirty="0">
              <a:solidFill>
                <a:srgbClr val="1F3E9D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1F3E9D"/>
                </a:solidFill>
              </a:rPr>
              <a:t>Barnets kognitive niveau har betydning for hastigheden, hvormed barnet udvikler sig gennem legene i samspil med forældre/legetrænere.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da-DK" b="1" dirty="0">
              <a:solidFill>
                <a:srgbClr val="1F3E9D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1F3E9D"/>
                </a:solidFill>
              </a:rPr>
              <a:t>De lærte færdigheder kan være svære at overføre til andre hverdagssituationer for børnene.</a:t>
            </a:r>
          </a:p>
          <a:p>
            <a:endParaRPr lang="da-DK" dirty="0"/>
          </a:p>
        </p:txBody>
      </p:sp>
      <p:sp>
        <p:nvSpPr>
          <p:cNvPr id="4" name="Tekstfelt 3"/>
          <p:cNvSpPr txBox="1"/>
          <p:nvPr/>
        </p:nvSpPr>
        <p:spPr>
          <a:xfrm>
            <a:off x="3451440" y="151513"/>
            <a:ext cx="724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>
                <a:solidFill>
                  <a:schemeClr val="bg1"/>
                </a:solidFill>
              </a:rPr>
              <a:t>Pointer fra forskningen.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66BD16C-48CE-7B4F-83A5-C64CB85C48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65662"/>
          </a:xfrm>
          <a:prstGeom prst="rect">
            <a:avLst/>
          </a:prstGeom>
          <a:solidFill>
            <a:srgbClr val="225FA8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b="1" dirty="0">
                <a:solidFill>
                  <a:schemeClr val="bg1"/>
                </a:solidFill>
                <a:latin typeface="+mn-lt"/>
              </a:rPr>
              <a:t>Pointer fra forskningen.</a:t>
            </a:r>
            <a:r>
              <a:rPr lang="da-DK" b="1" dirty="0">
                <a:solidFill>
                  <a:schemeClr val="bg1"/>
                </a:solidFill>
              </a:rPr>
              <a:t>                                       </a:t>
            </a:r>
            <a:endParaRPr lang="da-DK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E55809F2-9E85-BE46-ADEC-29BA6D145B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504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Forskning PLAY </a:t>
            </a:r>
            <a:r>
              <a:rPr lang="da-DK" b="1" dirty="0" err="1">
                <a:solidFill>
                  <a:schemeClr val="bg1"/>
                </a:solidFill>
              </a:rPr>
              <a:t>project</a:t>
            </a:r>
            <a:br>
              <a:rPr lang="da-DK" b="1" dirty="0">
                <a:solidFill>
                  <a:schemeClr val="bg1"/>
                </a:solidFill>
              </a:rPr>
            </a:br>
            <a:r>
              <a:rPr lang="da-DK" b="1" dirty="0">
                <a:solidFill>
                  <a:schemeClr val="bg1"/>
                </a:solidFill>
              </a:rPr>
              <a:t>Richard Solomon MD.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02134" y="1747903"/>
            <a:ext cx="6601031" cy="56586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2009: National Health Care bevilger 1.85 </a:t>
            </a:r>
            <a:r>
              <a:rPr lang="da-DK" sz="2000" b="1" dirty="0" err="1">
                <a:solidFill>
                  <a:schemeClr val="accent1">
                    <a:lumMod val="75000"/>
                  </a:schemeClr>
                </a:solidFill>
              </a:rPr>
              <a:t>mill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.$ til 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orskning i Play Project.</a:t>
            </a:r>
          </a:p>
          <a:p>
            <a:pPr marL="0" indent="0">
              <a:buNone/>
            </a:pP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2014: Journal of </a:t>
            </a:r>
            <a:r>
              <a:rPr lang="da-DK" sz="2000" b="1" dirty="0" err="1">
                <a:solidFill>
                  <a:schemeClr val="accent1">
                    <a:lumMod val="75000"/>
                  </a:schemeClr>
                </a:solidFill>
              </a:rPr>
              <a:t>Developmental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da-DK" sz="2000" b="1" dirty="0" err="1">
                <a:solidFill>
                  <a:schemeClr val="accent1">
                    <a:lumMod val="75000"/>
                  </a:schemeClr>
                </a:solidFill>
              </a:rPr>
              <a:t>Behavioral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000" b="1" dirty="0" err="1">
                <a:solidFill>
                  <a:schemeClr val="accent1">
                    <a:lumMod val="75000"/>
                  </a:schemeClr>
                </a:solidFill>
              </a:rPr>
              <a:t>Pediatrics</a:t>
            </a:r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Offentliggør resultatet af stort treårigt </a:t>
            </a:r>
            <a:r>
              <a:rPr lang="da-DK" sz="2000" b="1" dirty="0" err="1">
                <a:solidFill>
                  <a:schemeClr val="accent1">
                    <a:lumMod val="75000"/>
                  </a:schemeClr>
                </a:solidFill>
              </a:rPr>
              <a:t>forsknings-projekt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. </a:t>
            </a: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RCT studie med 128 deltagende familier.</a:t>
            </a:r>
          </a:p>
          <a:p>
            <a:pPr marL="0" indent="0">
              <a:buNone/>
            </a:pP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Kort resume: 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1. væsentlige forbedringer i forældre-barn  interaktion. 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2. god  social og emotionel udvikling  for børn med autisme.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3. forbedret autisme symptomatologi.</a:t>
            </a:r>
          </a:p>
          <a:p>
            <a:pPr marL="0" indent="0">
              <a:buNone/>
            </a:pP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Sekundært resultat: 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4. Forældre stress og depressionssymptomer nedsat.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Læs hele resultatet på:  </a:t>
            </a:r>
            <a:r>
              <a:rPr lang="da-DK" sz="2000" b="1" u="sng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www.playproject.org</a:t>
            </a:r>
            <a:r>
              <a:rPr lang="da-DK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a-DK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da-DK" sz="1200" dirty="0"/>
              <a:t> </a:t>
            </a:r>
          </a:p>
          <a:p>
            <a:pPr marL="0" indent="0">
              <a:buNone/>
            </a:pPr>
            <a:endParaRPr lang="da-DK" sz="1200" dirty="0"/>
          </a:p>
        </p:txBody>
      </p:sp>
      <p:pic>
        <p:nvPicPr>
          <p:cNvPr id="5" name="Pladsholder til indhold 5" descr="IMG_0684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r="12904"/>
          <a:stretch>
            <a:fillRect/>
          </a:stretch>
        </p:blipFill>
        <p:spPr>
          <a:xfrm>
            <a:off x="1638226" y="1747903"/>
            <a:ext cx="2475209" cy="2502392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4C3478C-8DB7-ED4E-9C16-AC907091A26B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Forskning PLAY Project</a:t>
            </a: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                       Richard Solomon MD</a:t>
            </a:r>
          </a:p>
        </p:txBody>
      </p:sp>
      <p:pic>
        <p:nvPicPr>
          <p:cNvPr id="7" name="Billede 6" descr="Beskrivelse: Macintosh HD:Users:nataliaannaczyzynski:Desktop:PLAY Logo.jpg">
            <a:extLst>
              <a:ext uri="{FF2B5EF4-FFF2-40B4-BE49-F238E27FC236}">
                <a16:creationId xmlns:a16="http://schemas.microsoft.com/office/drawing/2014/main" id="{216054C5-0D26-FA42-B11B-EA621E7599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60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1"/>
                </a:solidFill>
              </a:rPr>
              <a:t>Læs evt. også: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35932" y="1672454"/>
            <a:ext cx="8446319" cy="5054694"/>
          </a:xfrm>
        </p:spPr>
        <p:txBody>
          <a:bodyPr>
            <a:normAutofit fontScale="92500" lnSpcReduction="20000"/>
          </a:bodyPr>
          <a:lstStyle/>
          <a:p>
            <a:r>
              <a:rPr lang="da-DK" sz="2000" dirty="0"/>
              <a:t>Richard Solomon( 2016) : </a:t>
            </a:r>
            <a:r>
              <a:rPr lang="da-DK" sz="2000" dirty="0" err="1"/>
              <a:t>Autism</a:t>
            </a:r>
            <a:r>
              <a:rPr lang="da-DK" sz="2000" dirty="0"/>
              <a:t> : The potential W</a:t>
            </a:r>
            <a:r>
              <a:rPr lang="da-DK" sz="2000"/>
              <a:t>ithin</a:t>
            </a:r>
            <a:r>
              <a:rPr lang="da-DK" sz="2000" dirty="0"/>
              <a:t>.</a:t>
            </a:r>
          </a:p>
          <a:p>
            <a:r>
              <a:rPr lang="da-DK" sz="2000" dirty="0"/>
              <a:t>Stanley Greenspan(2006): </a:t>
            </a:r>
            <a:r>
              <a:rPr lang="da-DK" sz="2000" dirty="0" err="1"/>
              <a:t>Engaging</a:t>
            </a:r>
            <a:r>
              <a:rPr lang="da-DK" sz="2000" dirty="0"/>
              <a:t> </a:t>
            </a:r>
            <a:r>
              <a:rPr lang="da-DK" sz="2000" dirty="0" err="1"/>
              <a:t>Autism</a:t>
            </a:r>
            <a:r>
              <a:rPr lang="da-DK" sz="2000" dirty="0"/>
              <a:t>.</a:t>
            </a:r>
          </a:p>
          <a:p>
            <a:r>
              <a:rPr lang="da-DK" sz="2000" dirty="0"/>
              <a:t>Pædagogisk Psykologisk Tidsskrift( 01-2016 s.20): Hanne Bendix: Legetræning kan udvikle og forbedre de sociale kompetencer for børn med problemer indenfor autismespektret og ADHD.</a:t>
            </a:r>
          </a:p>
          <a:p>
            <a:r>
              <a:rPr lang="da-DK" sz="2000" dirty="0"/>
              <a:t>Autismebladet 2;( 2009 s. 36) : Hanne Bendix: Legetræning som tidlig indsats for børn med autisme.</a:t>
            </a:r>
          </a:p>
          <a:p>
            <a:r>
              <a:rPr lang="da-DK" sz="2000" dirty="0"/>
              <a:t>Lennart Petersen, Birgitte Mølgård(2017): Autisme og tilknytning.</a:t>
            </a:r>
          </a:p>
          <a:p>
            <a:r>
              <a:rPr lang="da-DK" sz="2000" dirty="0"/>
              <a:t>Barry </a:t>
            </a:r>
            <a:r>
              <a:rPr lang="da-DK" sz="2000" dirty="0" err="1"/>
              <a:t>Prizant</a:t>
            </a:r>
            <a:r>
              <a:rPr lang="da-DK" sz="2000" dirty="0"/>
              <a:t> (2016): Det unikke menneske.</a:t>
            </a:r>
          </a:p>
          <a:p>
            <a:r>
              <a:rPr lang="da-DK" sz="2000" dirty="0"/>
              <a:t>Susan Hart (2011): </a:t>
            </a:r>
            <a:r>
              <a:rPr lang="da-DK" sz="2000" dirty="0" err="1"/>
              <a:t>Neuroaffektiv</a:t>
            </a:r>
            <a:r>
              <a:rPr lang="da-DK" sz="2000" dirty="0"/>
              <a:t> psykoterapi med børn.</a:t>
            </a:r>
          </a:p>
          <a:p>
            <a:r>
              <a:rPr lang="da-DK" sz="2000" dirty="0"/>
              <a:t>Læs også om legetræning på: </a:t>
            </a:r>
            <a:r>
              <a:rPr lang="da-DK" sz="2000" dirty="0">
                <a:hlinkClick r:id="rId3"/>
              </a:rPr>
              <a:t>www.playproject.org</a:t>
            </a:r>
            <a:r>
              <a:rPr lang="da-DK" sz="2000" dirty="0"/>
              <a:t>   og  </a:t>
            </a:r>
            <a:r>
              <a:rPr lang="da-DK" sz="2000" dirty="0">
                <a:hlinkClick r:id="rId4"/>
              </a:rPr>
              <a:t>www.roskildeautismeraadgivning.dk</a:t>
            </a:r>
            <a:r>
              <a:rPr lang="da-DK" sz="2000" dirty="0"/>
              <a:t> 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/>
              <a:t>Hjemmesiderne for skolen og behandlingstilbuddet er:</a:t>
            </a:r>
          </a:p>
          <a:p>
            <a:pPr marL="0" indent="0">
              <a:buNone/>
            </a:pPr>
            <a:r>
              <a:rPr lang="da-DK" sz="2000" dirty="0">
                <a:hlinkClick r:id="rId5"/>
              </a:rPr>
              <a:t>www.himmelevbehandlingstilbud.dk</a:t>
            </a:r>
            <a:endParaRPr lang="da-DK" sz="2000" dirty="0"/>
          </a:p>
          <a:p>
            <a:pPr marL="0" indent="0">
              <a:buNone/>
            </a:pPr>
            <a:r>
              <a:rPr lang="da-DK" sz="2000" dirty="0">
                <a:hlinkClick r:id="rId6"/>
              </a:rPr>
              <a:t>www.hedevang.skoleporten.dk/sp</a:t>
            </a:r>
            <a:r>
              <a:rPr lang="da-DK" sz="2000" dirty="0"/>
              <a:t> </a:t>
            </a:r>
          </a:p>
          <a:p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4FAD196-E0A5-6C4A-B5EB-81B648139FE7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        Læs evt. også:</a:t>
            </a: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3236DC63-17C2-FE42-9EBF-57DC450D617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469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752600" y="1798202"/>
            <a:ext cx="8763000" cy="50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/>
              <a:buChar char="•"/>
            </a:pPr>
            <a:r>
              <a:rPr lang="da-DK" altLang="en-US" sz="3000" b="1" dirty="0">
                <a:solidFill>
                  <a:srgbClr val="0070C0"/>
                </a:solidFill>
                <a:ea typeface="ＭＳ Ｐゴシック" charset="-128"/>
              </a:rPr>
              <a:t>Præsentation af PLAY Project.</a:t>
            </a:r>
          </a:p>
          <a:p>
            <a:pPr eaLnBrk="1" hangingPunct="1">
              <a:buFont typeface="Arial"/>
              <a:buChar char="•"/>
            </a:pPr>
            <a:endParaRPr lang="da-DK" altLang="en-US" sz="3000" b="1" dirty="0">
              <a:solidFill>
                <a:srgbClr val="0070C0"/>
              </a:solidFill>
              <a:ea typeface="ＭＳ Ｐゴシック" charset="-128"/>
            </a:endParaRPr>
          </a:p>
          <a:p>
            <a:pPr eaLnBrk="1" hangingPunct="1">
              <a:buFont typeface="Arial"/>
              <a:buChar char="•"/>
            </a:pPr>
            <a:r>
              <a:rPr lang="da-DK" altLang="en-US" sz="3000" b="1" dirty="0">
                <a:solidFill>
                  <a:srgbClr val="0070C0"/>
                </a:solidFill>
                <a:ea typeface="ＭＳ Ｐゴシック" charset="-128"/>
              </a:rPr>
              <a:t>Legetræning på Himmelev  Behandlingstilbud.</a:t>
            </a:r>
          </a:p>
          <a:p>
            <a:pPr eaLnBrk="1" hangingPunct="1">
              <a:buFont typeface="Arial"/>
              <a:buChar char="•"/>
            </a:pPr>
            <a:endParaRPr lang="da-DK" altLang="en-US" sz="3000" b="1" dirty="0">
              <a:solidFill>
                <a:srgbClr val="0070C0"/>
              </a:solidFill>
              <a:ea typeface="ＭＳ Ｐゴシック" charset="-128"/>
            </a:endParaRPr>
          </a:p>
          <a:p>
            <a:pPr eaLnBrk="1" hangingPunct="1">
              <a:buFont typeface="Arial"/>
              <a:buChar char="•"/>
            </a:pPr>
            <a:r>
              <a:rPr lang="da-DK" altLang="en-US" sz="3000" b="1" dirty="0">
                <a:solidFill>
                  <a:srgbClr val="0070C0"/>
                </a:solidFill>
                <a:ea typeface="ＭＳ Ｐゴシック" charset="-128"/>
              </a:rPr>
              <a:t>Legetræning på SCR  Fjordskolen, Hedevang.</a:t>
            </a:r>
          </a:p>
          <a:p>
            <a:pPr eaLnBrk="1" hangingPunct="1">
              <a:buFont typeface="Arial"/>
              <a:buChar char="•"/>
            </a:pPr>
            <a:endParaRPr lang="da-DK" altLang="en-US" sz="3000" b="1" dirty="0">
              <a:solidFill>
                <a:srgbClr val="0070C0"/>
              </a:solidFill>
              <a:ea typeface="ＭＳ Ｐゴシック" charset="-128"/>
            </a:endParaRPr>
          </a:p>
          <a:p>
            <a:pPr eaLnBrk="1" hangingPunct="1">
              <a:buFont typeface="Arial"/>
              <a:buChar char="•"/>
            </a:pPr>
            <a:r>
              <a:rPr lang="da-DK" altLang="en-US" sz="3000" b="1" dirty="0">
                <a:solidFill>
                  <a:srgbClr val="0070C0"/>
                </a:solidFill>
                <a:ea typeface="ＭＳ Ｐゴシック" charset="-128"/>
              </a:rPr>
              <a:t>International forskning om legetræning.</a:t>
            </a:r>
          </a:p>
          <a:p>
            <a:pPr eaLnBrk="1" hangingPunct="1">
              <a:buFont typeface="Arial"/>
              <a:buChar char="•"/>
            </a:pPr>
            <a:endParaRPr lang="da-DK" altLang="en-US" sz="3000" b="1" dirty="0">
              <a:solidFill>
                <a:srgbClr val="0070C0"/>
              </a:solidFill>
              <a:ea typeface="ＭＳ Ｐゴシック" charset="-128"/>
            </a:endParaRPr>
          </a:p>
          <a:p>
            <a:pPr eaLnBrk="1" hangingPunct="1">
              <a:buFont typeface="Arial"/>
              <a:buChar char="•"/>
            </a:pPr>
            <a:r>
              <a:rPr lang="da-DK" altLang="en-US" sz="3000" b="1" dirty="0">
                <a:solidFill>
                  <a:srgbClr val="0070C0"/>
                </a:solidFill>
                <a:ea typeface="ＭＳ Ｐゴシック" charset="-128"/>
              </a:rPr>
              <a:t>Spørgsmål og diskussion.</a:t>
            </a:r>
          </a:p>
          <a:p>
            <a:pPr eaLnBrk="1" hangingPunct="1">
              <a:buFont typeface="Arial"/>
              <a:buChar char="•"/>
            </a:pPr>
            <a:endParaRPr lang="da-DK" altLang="en-US" b="1" dirty="0">
              <a:solidFill>
                <a:srgbClr val="0070C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                                                                   </a:t>
            </a:r>
          </a:p>
        </p:txBody>
      </p:sp>
      <p:sp>
        <p:nvSpPr>
          <p:cNvPr id="44034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-304800" y="381000"/>
            <a:ext cx="7785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  <a:ea typeface="ＭＳ Ｐゴシック" charset="-128"/>
              </a:rPr>
              <a:t>       </a:t>
            </a:r>
            <a: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  <a:t>Dagsorden.</a:t>
            </a:r>
          </a:p>
        </p:txBody>
      </p:sp>
      <p:pic>
        <p:nvPicPr>
          <p:cNvPr id="4" name="Billede 3" descr="Rick-headshot-262x3001-262x300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21" y="4229505"/>
            <a:ext cx="1508427" cy="173226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C5B6E0AD-F519-D84C-8548-4EA7FCD89B48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              </a:t>
            </a:r>
            <a:endParaRPr lang="da-DK" b="1" dirty="0">
              <a:solidFill>
                <a:schemeClr val="bg1"/>
              </a:solidFill>
              <a:latin typeface="+mn-lt"/>
            </a:endParaRP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          Dagens program:</a:t>
            </a: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A4D5DAB3-E78A-784C-A119-9C84212B85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3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2"/>
          <p:cNvSpPr>
            <a:spLocks noGrp="1"/>
          </p:cNvSpPr>
          <p:nvPr>
            <p:ph idx="1"/>
          </p:nvPr>
        </p:nvSpPr>
        <p:spPr>
          <a:xfrm>
            <a:off x="1097280" y="1600200"/>
            <a:ext cx="9418320" cy="5105400"/>
          </a:xfrm>
        </p:spPr>
        <p:txBody>
          <a:bodyPr/>
          <a:lstStyle/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Et tidligt interventions program. 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Struktureret - særligt tilpasset børn med autisme.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Intensivt. (15-20 timer/uge)            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Foregår hjemme og i barnets institution. 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Forældre og fagfolk. 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Fokus på udvikling &amp; relation </a:t>
            </a:r>
          </a:p>
          <a:p>
            <a:pPr marL="0" indent="0" eaLnBrk="1" hangingPunct="1">
              <a:buNone/>
            </a:pPr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 1 barn til 1 voksen og 2 børn til 1 voksen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Leg &amp; sjov. 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Supervision og samarbejde.</a:t>
            </a:r>
          </a:p>
          <a:p>
            <a:pPr eaLnBrk="1" hangingPunct="1"/>
            <a:r>
              <a:rPr lang="da-DK" altLang="en-US" b="1" dirty="0">
                <a:solidFill>
                  <a:srgbClr val="0070C0"/>
                </a:solidFill>
                <a:ea typeface="MS PGothic" charset="-128"/>
              </a:rPr>
              <a:t>Evidensbaseret.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799" y="595524"/>
            <a:ext cx="7924695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a-DK" sz="4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Hvad er 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PLAY Project?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597">
            <a:off x="8025085" y="3572661"/>
            <a:ext cx="3794242" cy="2484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3C9739C-D07C-B144-AF8B-33947770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3127"/>
            <a:ext cx="12192000" cy="1448789"/>
          </a:xfrm>
          <a:solidFill>
            <a:srgbClr val="225FA8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                           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Hvad er PLAY Project ?</a:t>
            </a: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E3C6A9FE-8CE5-BD4E-BDD5-22B7296E47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35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457201"/>
            <a:ext cx="655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7 </a:t>
            </a:r>
            <a:r>
              <a:rPr lang="da-DK" sz="4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cirkler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MS PGothic" pitchFamily="34" charset="-128"/>
              </a:rPr>
              <a:t>  PLAY Project</a:t>
            </a:r>
          </a:p>
        </p:txBody>
      </p:sp>
      <p:pic>
        <p:nvPicPr>
          <p:cNvPr id="7" name="Billed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28" y="-152401"/>
            <a:ext cx="13635672" cy="75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288675" y="1473799"/>
            <a:ext cx="10437159" cy="46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altLang="en-US" sz="2000" b="1" dirty="0">
                <a:solidFill>
                  <a:srgbClr val="0070C0"/>
                </a:solidFill>
                <a:ea typeface="ＭＳ Ｐゴシック" charset="-128"/>
              </a:rPr>
              <a:t>Principper:</a:t>
            </a: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Sjov med andre — Tag udgangspunkt i det barnet elsker.</a:t>
            </a:r>
          </a:p>
          <a:p>
            <a:r>
              <a:rPr lang="da-DK" altLang="ja-JP" b="1" dirty="0">
                <a:solidFill>
                  <a:srgbClr val="0070C0"/>
                </a:solidFill>
                <a:ea typeface="ＭＳ Ｐゴシック" charset="-128"/>
              </a:rPr>
              <a:t>Leg på det rette niveau. Baseret på barnets profil. </a:t>
            </a:r>
          </a:p>
          <a:p>
            <a:endParaRPr lang="da-DK" altLang="en-US" sz="2400" b="1" dirty="0">
              <a:solidFill>
                <a:srgbClr val="0070C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da-DK" altLang="en-US" sz="2000" b="1" dirty="0">
                <a:solidFill>
                  <a:srgbClr val="0070C0"/>
                </a:solidFill>
                <a:ea typeface="ＭＳ Ｐゴシック" charset="-128"/>
              </a:rPr>
              <a:t>Metoder:</a:t>
            </a: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Læs barnets ideer og intentioner</a:t>
            </a: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Sæt tempoet, observér og vent på barnets ideer</a:t>
            </a: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Følg barnets idé og respondér på det barnet ønsker</a:t>
            </a:r>
          </a:p>
          <a:p>
            <a:r>
              <a:rPr lang="da-DK" altLang="ja-JP" b="1" dirty="0">
                <a:solidFill>
                  <a:srgbClr val="0070C0"/>
                </a:solidFill>
                <a:ea typeface="ＭＳ Ｐゴシック" charset="-128"/>
              </a:rPr>
              <a:t>Åben og luk kommunikative cirkler (kommunikativ turtagning)</a:t>
            </a:r>
            <a:br>
              <a:rPr lang="da-DK" altLang="ja-JP" b="1" dirty="0">
                <a:ea typeface="ＭＳ Ｐゴシック" charset="-128"/>
              </a:rPr>
            </a:br>
            <a:endParaRPr lang="da-DK" altLang="en-US" b="1" dirty="0">
              <a:latin typeface="Arial" charset="0"/>
              <a:ea typeface="ＭＳ Ｐゴシック" charset="-128"/>
            </a:endParaRPr>
          </a:p>
        </p:txBody>
      </p:sp>
      <p:sp>
        <p:nvSpPr>
          <p:cNvPr id="76802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2137229" y="228600"/>
            <a:ext cx="7785100" cy="124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  <a:t>Metoder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667CE9-6DEF-424E-9A72-1971ADA7D86E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              </a:t>
            </a:r>
            <a:endParaRPr lang="da-DK" b="1" dirty="0">
              <a:solidFill>
                <a:schemeClr val="bg1"/>
              </a:solidFill>
              <a:latin typeface="+mn-lt"/>
            </a:endParaRP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      Principper og metoder.</a:t>
            </a:r>
          </a:p>
        </p:txBody>
      </p:sp>
      <p:pic>
        <p:nvPicPr>
          <p:cNvPr id="5" name="Billede 4" descr="Beskrivelse: Macintosh HD:Users:nataliaannaczyzynski:Desktop:PLAY Logo.jpg">
            <a:extLst>
              <a:ext uri="{FF2B5EF4-FFF2-40B4-BE49-F238E27FC236}">
                <a16:creationId xmlns:a16="http://schemas.microsoft.com/office/drawing/2014/main" id="{3C1DE298-FE08-6E4C-9DD0-A4DC59C0F1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20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4"/>
          <p:cNvSpPr>
            <a:spLocks noGrp="1"/>
          </p:cNvSpPr>
          <p:nvPr>
            <p:ph type="title" idx="4294967295"/>
          </p:nvPr>
        </p:nvSpPr>
        <p:spPr bwMode="auto">
          <a:xfrm>
            <a:off x="2667000" y="0"/>
            <a:ext cx="7785100" cy="14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b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</a:br>
            <a: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  <a:t>Hvert barn har en unik profil.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524000" y="1600201"/>
            <a:ext cx="4648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Komfort zone. </a:t>
            </a:r>
          </a:p>
          <a:p>
            <a:endParaRPr lang="da-DK" altLang="en-US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Sensorisk motorisk profil. </a:t>
            </a:r>
            <a:r>
              <a:rPr lang="en-US" altLang="en-US" b="1" dirty="0">
                <a:solidFill>
                  <a:srgbClr val="0070C0"/>
                </a:solidFill>
                <a:ea typeface="ＭＳ Ｐゴシック" charset="-128"/>
              </a:rPr>
              <a:t> </a:t>
            </a:r>
          </a:p>
          <a:p>
            <a:endParaRPr lang="en-US" altLang="en-US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Funktionelt udviklings niveau.</a:t>
            </a:r>
            <a:r>
              <a:rPr lang="en-US" altLang="en-US" b="1" dirty="0">
                <a:solidFill>
                  <a:srgbClr val="0070C0"/>
                </a:solidFill>
                <a:ea typeface="ＭＳ Ｐゴシック" charset="-128"/>
              </a:rPr>
              <a:t> </a:t>
            </a:r>
          </a:p>
          <a:p>
            <a:endParaRPr lang="en-US" altLang="en-US" b="1" dirty="0">
              <a:ea typeface="ＭＳ Ｐゴシック" charset="-128"/>
            </a:endParaRPr>
          </a:p>
        </p:txBody>
      </p:sp>
      <p:pic>
        <p:nvPicPr>
          <p:cNvPr id="942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2"/>
          <a:stretch>
            <a:fillRect/>
          </a:stretch>
        </p:blipFill>
        <p:spPr bwMode="auto">
          <a:xfrm rot="21404013">
            <a:off x="6559550" y="1758951"/>
            <a:ext cx="3538538" cy="420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C7ECA16-3C90-DE46-8135-302FE3117303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            </a:t>
            </a: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Hvert barn har en unik profil.</a:t>
            </a: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3763F42E-604C-884D-8994-512203C894C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5758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524000" y="2514600"/>
            <a:ext cx="8534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lvl="1" indent="0">
              <a:buClr>
                <a:schemeClr val="tx1"/>
              </a:buClr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1.  Selv regulering og fælles opmærksomhed. 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2.  Engagement og relationer.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3.  Tovejs kommunikation.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4.  Kompleks tovejs kommunikation.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5.  Delt mening &amp; symbolsk leg. </a:t>
            </a:r>
          </a:p>
          <a:p>
            <a:pPr marL="457200" lvl="1" indent="0">
              <a:buClr>
                <a:schemeClr val="tx1"/>
              </a:buClr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6.  Følelsesmæssig tænkning. </a:t>
            </a:r>
            <a:endParaRPr lang="en-US" altLang="en-US" b="1" dirty="0">
              <a:solidFill>
                <a:srgbClr val="0070C0"/>
              </a:solidFill>
              <a:ea typeface="ＭＳ Ｐゴシック" charset="-128"/>
            </a:endParaRPr>
          </a:p>
          <a:p>
            <a:pPr marL="609600" indent="-609600"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93186" name="Title 3"/>
          <p:cNvSpPr>
            <a:spLocks noGrp="1"/>
          </p:cNvSpPr>
          <p:nvPr>
            <p:ph type="title" idx="4294967295"/>
          </p:nvPr>
        </p:nvSpPr>
        <p:spPr bwMode="auto">
          <a:xfrm>
            <a:off x="2590800" y="0"/>
            <a:ext cx="7785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l"/>
            <a: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  <a:t>Greenspans </a:t>
            </a:r>
            <a:b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</a:br>
            <a: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  <a:t>6 Funktionelle udviklings niveauer:</a:t>
            </a:r>
          </a:p>
        </p:txBody>
      </p:sp>
      <p:pic>
        <p:nvPicPr>
          <p:cNvPr id="93187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371600"/>
            <a:ext cx="5508625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CA08F92-66D1-C14A-A370-CA1988D6695A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              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Greenspans</a:t>
            </a: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6 Funktionelle udviklings niveauer.</a:t>
            </a:r>
          </a:p>
        </p:txBody>
      </p:sp>
      <p:pic>
        <p:nvPicPr>
          <p:cNvPr id="6" name="Billede 5" descr="Beskrivelse: Macintosh HD:Users:nataliaannaczyzynski:Desktop:PLAY Logo.jpg">
            <a:extLst>
              <a:ext uri="{FF2B5EF4-FFF2-40B4-BE49-F238E27FC236}">
                <a16:creationId xmlns:a16="http://schemas.microsoft.com/office/drawing/2014/main" id="{38D743C6-4156-D44C-AD85-BDBA0E734E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62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Himmelev Behandlingstilbud</a:t>
            </a:r>
            <a:r>
              <a:rPr lang="da-DK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81200" y="1600200"/>
            <a:ext cx="8686800" cy="5257800"/>
          </a:xfrm>
        </p:spPr>
        <p:txBody>
          <a:bodyPr>
            <a:normAutofit/>
          </a:bodyPr>
          <a:lstStyle/>
          <a:p>
            <a:r>
              <a:rPr lang="da-DK" sz="2400" b="1" dirty="0">
                <a:solidFill>
                  <a:srgbClr val="225FA8"/>
                </a:solidFill>
              </a:rPr>
              <a:t>5 børn har legetræning med hver sin lærer el. pædagog.</a:t>
            </a:r>
          </a:p>
          <a:p>
            <a:r>
              <a:rPr lang="da-DK" sz="2400" b="1" dirty="0">
                <a:solidFill>
                  <a:srgbClr val="225FA8"/>
                </a:solidFill>
              </a:rPr>
              <a:t>De træner mindst ½ time om ugen.</a:t>
            </a:r>
          </a:p>
          <a:p>
            <a:r>
              <a:rPr lang="da-DK" sz="2400" b="1" dirty="0">
                <a:solidFill>
                  <a:srgbClr val="225FA8"/>
                </a:solidFill>
              </a:rPr>
              <a:t>Konsulenten deltager 1 gang om måneden og superviserer legen, giver nye mål og uddeler skriftligt materiale. </a:t>
            </a:r>
          </a:p>
          <a:p>
            <a:r>
              <a:rPr lang="da-DK" sz="2400" b="1" dirty="0">
                <a:solidFill>
                  <a:srgbClr val="225FA8"/>
                </a:solidFill>
              </a:rPr>
              <a:t>Optager video og giver skriftligt feedback.</a:t>
            </a:r>
          </a:p>
          <a:p>
            <a:r>
              <a:rPr lang="da-DK" sz="2400" b="1" dirty="0">
                <a:solidFill>
                  <a:srgbClr val="225FA8"/>
                </a:solidFill>
              </a:rPr>
              <a:t>Forældrene inviteres et par gange om året.</a:t>
            </a:r>
          </a:p>
          <a:p>
            <a:pPr marL="0" indent="0">
              <a:buNone/>
            </a:pPr>
            <a:endParaRPr lang="da-DK" sz="2400" b="1" dirty="0">
              <a:solidFill>
                <a:srgbClr val="225FA8"/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rgbClr val="225FA8"/>
                </a:solidFill>
              </a:rPr>
              <a:t>MÅL:</a:t>
            </a:r>
          </a:p>
          <a:p>
            <a:pPr marL="457200" indent="-457200">
              <a:buAutoNum type="arabicPeriod"/>
            </a:pPr>
            <a:r>
              <a:rPr lang="da-DK" sz="2000" b="1" dirty="0">
                <a:solidFill>
                  <a:srgbClr val="225FA8"/>
                </a:solidFill>
              </a:rPr>
              <a:t>At børnene får den kompetence, at de kan lege med en voksen med det, de allerhelst vil og evt. senere med et andet barn.</a:t>
            </a:r>
          </a:p>
          <a:p>
            <a:pPr marL="457200" indent="-457200">
              <a:buAutoNum type="arabicPeriod"/>
            </a:pPr>
            <a:r>
              <a:rPr lang="da-DK" sz="2000" b="1" dirty="0">
                <a:solidFill>
                  <a:srgbClr val="225FA8"/>
                </a:solidFill>
              </a:rPr>
              <a:t>At barnet har samvær med et andet menneske, og der kommer glimt i øjet.</a:t>
            </a:r>
          </a:p>
          <a:p>
            <a:pPr marL="0" indent="0">
              <a:buNone/>
            </a:pPr>
            <a:endParaRPr lang="da-DK" b="1" dirty="0">
              <a:solidFill>
                <a:srgbClr val="225FA8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F09B1F71-56FB-D340-9767-ED14787E4D83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</a:t>
            </a:r>
            <a:r>
              <a:rPr lang="da-DK" b="1" dirty="0">
                <a:solidFill>
                  <a:schemeClr val="bg1"/>
                </a:solidFill>
                <a:latin typeface="+mn-lt"/>
              </a:rPr>
              <a:t>Himmelev Behandlingstilbud.</a:t>
            </a:r>
          </a:p>
        </p:txBody>
      </p:sp>
      <p:pic>
        <p:nvPicPr>
          <p:cNvPr id="5" name="Billede 4" descr="Beskrivelse: Macintosh HD:Users:nataliaannaczyzynski:Desktop:PLAY Logo.jpg">
            <a:extLst>
              <a:ext uri="{FF2B5EF4-FFF2-40B4-BE49-F238E27FC236}">
                <a16:creationId xmlns:a16="http://schemas.microsoft.com/office/drawing/2014/main" id="{53CF0457-857E-4246-BB15-028B49DAFF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362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676400" y="1442553"/>
            <a:ext cx="8229600" cy="468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At være sammen:</a:t>
            </a:r>
          </a:p>
          <a:p>
            <a:pPr marL="0" indent="0"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    Leg med barnet i hans Komfort Zone.</a:t>
            </a:r>
          </a:p>
          <a:p>
            <a:pPr marL="0" indent="0">
              <a:buNone/>
            </a:pPr>
            <a:endParaRPr lang="da-DK" altLang="en-US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Humor, forvent og overrask: </a:t>
            </a:r>
          </a:p>
          <a:p>
            <a:pPr marL="0" indent="0"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    Find en måde, hvorpå du kan få barnet til at </a:t>
            </a:r>
          </a:p>
          <a:p>
            <a:pPr marL="0" indent="0">
              <a:buNone/>
            </a:pPr>
            <a:r>
              <a:rPr lang="da-DK" altLang="en-US" b="1" dirty="0">
                <a:solidFill>
                  <a:srgbClr val="0070C0"/>
                </a:solidFill>
                <a:ea typeface="ＭＳ Ｐゴシック" charset="-128"/>
              </a:rPr>
              <a:t>    grine.</a:t>
            </a:r>
          </a:p>
          <a:p>
            <a:pPr marL="0" indent="0">
              <a:buNone/>
            </a:pPr>
            <a:endParaRPr lang="da-DK" altLang="en-US" b="1" dirty="0">
              <a:solidFill>
                <a:srgbClr val="0070C0"/>
              </a:solidFill>
              <a:ea typeface="ＭＳ Ｐゴシック" charset="-128"/>
            </a:endParaRPr>
          </a:p>
          <a:p>
            <a:r>
              <a:rPr lang="da-DK" altLang="ja-JP" b="1" dirty="0">
                <a:solidFill>
                  <a:srgbClr val="0070C0"/>
                </a:solidFill>
                <a:ea typeface="ＭＳ Ｐゴシック" charset="-128"/>
              </a:rPr>
              <a:t>Tema og variation:</a:t>
            </a:r>
          </a:p>
          <a:p>
            <a:pPr marL="0" indent="0">
              <a:buNone/>
            </a:pPr>
            <a:r>
              <a:rPr lang="da-DK" altLang="ja-JP" b="1" dirty="0">
                <a:solidFill>
                  <a:srgbClr val="0070C0"/>
                </a:solidFill>
                <a:ea typeface="ＭＳ Ｐゴシック" charset="-128"/>
              </a:rPr>
              <a:t>    Vis en variation, vent og se om barnet kan bruge </a:t>
            </a:r>
          </a:p>
          <a:p>
            <a:pPr marL="0" indent="0">
              <a:buNone/>
            </a:pPr>
            <a:r>
              <a:rPr lang="da-DK" altLang="ja-JP" b="1" dirty="0">
                <a:solidFill>
                  <a:srgbClr val="0070C0"/>
                </a:solidFill>
                <a:ea typeface="ＭＳ Ｐゴシック" charset="-128"/>
              </a:rPr>
              <a:t>    den.</a:t>
            </a:r>
            <a:endParaRPr lang="da-DK" altLang="ja-JP" b="1" dirty="0">
              <a:ea typeface="ＭＳ Ｐゴシック" charset="-128"/>
            </a:endParaRPr>
          </a:p>
          <a:p>
            <a:endParaRPr lang="da-DK" altLang="ja-JP" b="1" dirty="0">
              <a:solidFill>
                <a:srgbClr val="225FA8"/>
              </a:solidFill>
              <a:ea typeface="ＭＳ Ｐゴシック" charset="-128"/>
            </a:endParaRPr>
          </a:p>
        </p:txBody>
      </p:sp>
      <p:sp>
        <p:nvSpPr>
          <p:cNvPr id="76802" name="Title 5"/>
          <p:cNvSpPr>
            <a:spLocks noGrp="1"/>
          </p:cNvSpPr>
          <p:nvPr>
            <p:ph type="title" idx="4294967295"/>
          </p:nvPr>
        </p:nvSpPr>
        <p:spPr bwMode="auto">
          <a:xfrm>
            <a:off x="2137229" y="468086"/>
            <a:ext cx="7785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 altLang="en-US" sz="4000" b="1" dirty="0">
                <a:solidFill>
                  <a:schemeClr val="bg1"/>
                </a:solidFill>
                <a:ea typeface="ＭＳ Ｐゴシック" charset="-128"/>
              </a:rPr>
              <a:t> Teknikker :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8524526-30EE-654C-8290-BC4B9CD1309F}"/>
              </a:ext>
            </a:extLst>
          </p:cNvPr>
          <p:cNvSpPr txBox="1">
            <a:spLocks/>
          </p:cNvSpPr>
          <p:nvPr/>
        </p:nvSpPr>
        <p:spPr>
          <a:xfrm>
            <a:off x="0" y="-83127"/>
            <a:ext cx="12192000" cy="1448789"/>
          </a:xfrm>
          <a:prstGeom prst="rect">
            <a:avLst/>
          </a:prstGeom>
          <a:solidFill>
            <a:srgbClr val="225FA8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                                        </a:t>
            </a:r>
            <a:endParaRPr lang="da-DK" b="1" dirty="0">
              <a:solidFill>
                <a:schemeClr val="bg1"/>
              </a:solidFill>
              <a:latin typeface="+mn-lt"/>
            </a:endParaRPr>
          </a:p>
          <a:p>
            <a:r>
              <a:rPr lang="da-DK" b="1" dirty="0">
                <a:solidFill>
                  <a:schemeClr val="bg1"/>
                </a:solidFill>
                <a:latin typeface="+mn-lt"/>
              </a:rPr>
              <a:t>                                       Teknikker.</a:t>
            </a:r>
          </a:p>
        </p:txBody>
      </p:sp>
      <p:pic>
        <p:nvPicPr>
          <p:cNvPr id="5" name="Billede 4" descr="Beskrivelse: Macintosh HD:Users:nataliaannaczyzynski:Desktop:PLAY Logo.jpg">
            <a:extLst>
              <a:ext uri="{FF2B5EF4-FFF2-40B4-BE49-F238E27FC236}">
                <a16:creationId xmlns:a16="http://schemas.microsoft.com/office/drawing/2014/main" id="{C36D164E-547C-5B42-AC67-66AB4DA2CB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6" y="73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9223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856</Words>
  <Application>Microsoft Macintosh PowerPoint</Application>
  <PresentationFormat>Widescreen</PresentationFormat>
  <Paragraphs>179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Office-tema</vt:lpstr>
      <vt:lpstr>                                        Sikon 2019</vt:lpstr>
      <vt:lpstr>       Dagsorden.</vt:lpstr>
      <vt:lpstr>                           Hvad er PLAY Project ?</vt:lpstr>
      <vt:lpstr>PowerPoint-præsentation</vt:lpstr>
      <vt:lpstr>Metoder</vt:lpstr>
      <vt:lpstr> Hvert barn har en unik profil.</vt:lpstr>
      <vt:lpstr>Greenspans  6 Funktionelle udviklings niveauer:</vt:lpstr>
      <vt:lpstr>Himmelev Behandlingstilbud.</vt:lpstr>
      <vt:lpstr> Teknikker :</vt:lpstr>
      <vt:lpstr>Legetræning på Fjordskolen Hedevang.</vt:lpstr>
      <vt:lpstr>Forskning.</vt:lpstr>
      <vt:lpstr> </vt:lpstr>
      <vt:lpstr>Forskning PLAY project Richard Solomon MD.</vt:lpstr>
      <vt:lpstr>Læs evt. også: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Sikon 2019</dc:title>
  <dc:creator>Hanne Bendix Madsen</dc:creator>
  <cp:lastModifiedBy>Hanne Bendix Madsen</cp:lastModifiedBy>
  <cp:revision>20</cp:revision>
  <dcterms:created xsi:type="dcterms:W3CDTF">2019-04-04T13:31:03Z</dcterms:created>
  <dcterms:modified xsi:type="dcterms:W3CDTF">2019-04-28T08:08:09Z</dcterms:modified>
</cp:coreProperties>
</file>