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ink/ink1.xml" ContentType="application/inkml+xml"/>
  <Override PartName="/ppt/ink/ink2.xml" ContentType="application/inkml+xml"/>
  <Override PartName="/ppt/ink/ink5.xml" ContentType="application/inkml+xml"/>
  <Override PartName="/ppt/ink/ink4.xml" ContentType="application/inkml+xml"/>
  <Override PartName="/ppt/ink/ink3.xml" ContentType="application/inkml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03" r:id="rId1"/>
  </p:sldMasterIdLst>
  <p:notesMasterIdLst>
    <p:notesMasterId r:id="rId12"/>
  </p:notesMasterIdLst>
  <p:sldIdLst>
    <p:sldId id="256" r:id="rId2"/>
    <p:sldId id="267" r:id="rId3"/>
    <p:sldId id="277" r:id="rId4"/>
    <p:sldId id="263" r:id="rId5"/>
    <p:sldId id="280" r:id="rId6"/>
    <p:sldId id="269" r:id="rId7"/>
    <p:sldId id="270" r:id="rId8"/>
    <p:sldId id="273" r:id="rId9"/>
    <p:sldId id="276" r:id="rId10"/>
    <p:sldId id="27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77"/>
    <p:restoredTop sz="75000"/>
  </p:normalViewPr>
  <p:slideViewPr>
    <p:cSldViewPr snapToGrid="0" snapToObjects="1">
      <p:cViewPr varScale="1">
        <p:scale>
          <a:sx n="83" d="100"/>
          <a:sy n="83" d="100"/>
        </p:scale>
        <p:origin x="12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8T17:54:51.4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8T17:55:39.0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8T17:55:39.3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8T17:55:40.0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8T17:55:40.7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9CD1B-A320-9549-9CEE-BD97B4709A98}" type="datetimeFigureOut">
              <a:rPr lang="da-DK" smtClean="0"/>
              <a:t>02.10.2021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1FB2A-93AB-424C-BF12-A2B68545C9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8823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1FB2A-93AB-424C-BF12-A2B68545C9C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5226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1FB2A-93AB-424C-BF12-A2B68545C9C7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9618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5B55-7186-734D-B0EA-361F3CB00E7A}" type="datetimeFigureOut">
              <a:rPr lang="da-DK" smtClean="0"/>
              <a:t>02.10.2021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801F-32F8-6C40-A5A3-2A89DDDC3C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16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5B55-7186-734D-B0EA-361F3CB00E7A}" type="datetimeFigureOut">
              <a:rPr lang="da-DK" smtClean="0"/>
              <a:t>02.10.2021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801F-32F8-6C40-A5A3-2A89DDDC3C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8347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5B55-7186-734D-B0EA-361F3CB00E7A}" type="datetimeFigureOut">
              <a:rPr lang="da-DK" smtClean="0"/>
              <a:t>02.10.2021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801F-32F8-6C40-A5A3-2A89DDDC3C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2896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5B55-7186-734D-B0EA-361F3CB00E7A}" type="datetimeFigureOut">
              <a:rPr lang="da-DK" smtClean="0"/>
              <a:t>02.10.2021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801F-32F8-6C40-A5A3-2A89DDDC3C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1286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5B55-7186-734D-B0EA-361F3CB00E7A}" type="datetimeFigureOut">
              <a:rPr lang="da-DK" smtClean="0"/>
              <a:t>02.10.2021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801F-32F8-6C40-A5A3-2A89DDDC3C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8407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5B55-7186-734D-B0EA-361F3CB00E7A}" type="datetimeFigureOut">
              <a:rPr lang="da-DK" smtClean="0"/>
              <a:t>02.10.2021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801F-32F8-6C40-A5A3-2A89DDDC3C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8393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5B55-7186-734D-B0EA-361F3CB00E7A}" type="datetimeFigureOut">
              <a:rPr lang="da-DK" smtClean="0"/>
              <a:t>02.10.2021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801F-32F8-6C40-A5A3-2A89DDDC3C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1801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5B55-7186-734D-B0EA-361F3CB00E7A}" type="datetimeFigureOut">
              <a:rPr lang="da-DK" smtClean="0"/>
              <a:t>02.10.2021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801F-32F8-6C40-A5A3-2A89DDDC3C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7041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5B55-7186-734D-B0EA-361F3CB00E7A}" type="datetimeFigureOut">
              <a:rPr lang="da-DK" smtClean="0"/>
              <a:t>02.10.2021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801F-32F8-6C40-A5A3-2A89DDDC3C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402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5B55-7186-734D-B0EA-361F3CB00E7A}" type="datetimeFigureOut">
              <a:rPr lang="da-DK" smtClean="0"/>
              <a:t>02.10.2021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801F-32F8-6C40-A5A3-2A89DDDC3C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827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5B55-7186-734D-B0EA-361F3CB00E7A}" type="datetimeFigureOut">
              <a:rPr lang="da-DK" smtClean="0"/>
              <a:t>02.10.2021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801F-32F8-6C40-A5A3-2A89DDDC3C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943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5B55-7186-734D-B0EA-361F3CB00E7A}" type="datetimeFigureOut">
              <a:rPr lang="da-DK" smtClean="0"/>
              <a:t>02.10.2021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801F-32F8-6C40-A5A3-2A89DDDC3C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655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5B55-7186-734D-B0EA-361F3CB00E7A}" type="datetimeFigureOut">
              <a:rPr lang="da-DK" smtClean="0"/>
              <a:t>02.10.2021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801F-32F8-6C40-A5A3-2A89DDDC3C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795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5B55-7186-734D-B0EA-361F3CB00E7A}" type="datetimeFigureOut">
              <a:rPr lang="da-DK" smtClean="0"/>
              <a:t>02.10.2021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801F-32F8-6C40-A5A3-2A89DDDC3C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087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5B55-7186-734D-B0EA-361F3CB00E7A}" type="datetimeFigureOut">
              <a:rPr lang="da-DK" smtClean="0"/>
              <a:t>02.10.2021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801F-32F8-6C40-A5A3-2A89DDDC3C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480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5B55-7186-734D-B0EA-361F3CB00E7A}" type="datetimeFigureOut">
              <a:rPr lang="da-DK" smtClean="0"/>
              <a:t>02.10.2021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801F-32F8-6C40-A5A3-2A89DDDC3C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807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EF4B5B55-7186-734D-B0EA-361F3CB00E7A}" type="datetimeFigureOut">
              <a:rPr lang="da-DK" smtClean="0"/>
              <a:t>02.10.2021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B561801F-32F8-6C40-A5A3-2A89DDDC3C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49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F4B5B55-7186-734D-B0EA-361F3CB00E7A}" type="datetimeFigureOut">
              <a:rPr lang="da-DK" smtClean="0"/>
              <a:t>02.10.2021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561801F-32F8-6C40-A5A3-2A89DDDC3C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8216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  <p:sldLayoutId id="2147484017" r:id="rId14"/>
    <p:sldLayoutId id="2147484018" r:id="rId15"/>
    <p:sldLayoutId id="2147484019" r:id="rId16"/>
    <p:sldLayoutId id="214748402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kildeautismeraadgivning.dk" TargetMode="External"/><Relationship Id="rId2" Type="http://schemas.openxmlformats.org/officeDocument/2006/relationships/hyperlink" Target="http://www.playproject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immelevbehandlingstilbud.d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50.png"/><Relationship Id="rId10" Type="http://schemas.openxmlformats.org/officeDocument/2006/relationships/image" Target="../media/image4.jpeg"/><Relationship Id="rId9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playproject.or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4E5ABB-B5AF-A84F-9668-422EB493D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738" y="539263"/>
            <a:ext cx="9442496" cy="2889738"/>
          </a:xfrm>
          <a:noFill/>
        </p:spPr>
        <p:txBody>
          <a:bodyPr>
            <a:normAutofit fontScale="90000"/>
          </a:bodyPr>
          <a:lstStyle/>
          <a:p>
            <a:br>
              <a:rPr lang="da-DK" b="1" dirty="0"/>
            </a:br>
            <a:r>
              <a:rPr lang="da-DK" sz="53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Legetræningen </a:t>
            </a:r>
            <a:br>
              <a:rPr lang="da-DK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</a:br>
            <a:r>
              <a:rPr lang="da-DK" sz="67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PLAY</a:t>
            </a:r>
            <a:br>
              <a:rPr lang="da-DK" sz="60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</a:br>
            <a:r>
              <a:rPr lang="da-DK" sz="28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Hvordan man kan indføre legetræning i institutioner.</a:t>
            </a:r>
            <a:endParaRPr lang="da-DK" b="1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8E36870-A858-5B47-ACAB-A6F937866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363" y="4505959"/>
            <a:ext cx="11458575" cy="1923415"/>
          </a:xfrm>
        </p:spPr>
        <p:txBody>
          <a:bodyPr>
            <a:normAutofit fontScale="70000" lnSpcReduction="20000"/>
          </a:bodyPr>
          <a:lstStyle/>
          <a:p>
            <a:r>
              <a:rPr lang="da-DK" sz="28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 Helle June Nielsen, </a:t>
            </a:r>
            <a:r>
              <a:rPr lang="da-DK" sz="2800" b="1" dirty="0" err="1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Aut</a:t>
            </a:r>
            <a:r>
              <a:rPr lang="da-DK" sz="28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. Cand. </a:t>
            </a:r>
            <a:r>
              <a:rPr lang="da-DK" sz="2800" b="1" dirty="0" err="1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Psych</a:t>
            </a:r>
            <a:r>
              <a:rPr lang="da-DK" sz="28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, </a:t>
            </a:r>
            <a:r>
              <a:rPr lang="da-DK" sz="2800" b="1" dirty="0" err="1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spec</a:t>
            </a:r>
            <a:r>
              <a:rPr lang="da-DK" sz="28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. klinisk børnepsykologi på </a:t>
            </a:r>
          </a:p>
          <a:p>
            <a:r>
              <a:rPr lang="da-DK" sz="28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Himmelev Behandlingstilbud</a:t>
            </a:r>
          </a:p>
          <a:p>
            <a:r>
              <a:rPr lang="da-DK" sz="28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og</a:t>
            </a:r>
          </a:p>
          <a:p>
            <a:r>
              <a:rPr lang="da-DK" sz="28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Hanne Bendix, lærer og konsulent for legetræningen PLAY-Project </a:t>
            </a:r>
          </a:p>
          <a:p>
            <a:r>
              <a:rPr lang="da-DK" sz="28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ved Roskilde Autisme Rådgivning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4C2CFE9-FCEC-7945-A7BF-1D5EE150D14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187" y="187154"/>
            <a:ext cx="1939290" cy="1923415"/>
          </a:xfrm>
          <a:prstGeom prst="rect">
            <a:avLst/>
          </a:prstGeom>
          <a:solidFill>
            <a:srgbClr val="0070C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8880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52B57-BCE7-E745-BDBF-37C6C352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247338"/>
            <a:ext cx="10488611" cy="854631"/>
          </a:xfrm>
        </p:spPr>
        <p:txBody>
          <a:bodyPr>
            <a:normAutofit/>
          </a:bodyPr>
          <a:lstStyle/>
          <a:p>
            <a:r>
              <a:rPr lang="da-DK" sz="48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Litteratur:</a:t>
            </a:r>
            <a:endParaRPr lang="da-DK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170221F-A224-1E4E-AB26-06C7B4854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754" y="984738"/>
            <a:ext cx="11054861" cy="6248399"/>
          </a:xfrm>
        </p:spPr>
        <p:txBody>
          <a:bodyPr>
            <a:normAutofit fontScale="92500" lnSpcReduction="20000"/>
          </a:bodyPr>
          <a:lstStyle/>
          <a:p>
            <a:endParaRPr lang="da-DK" b="1" dirty="0"/>
          </a:p>
          <a:p>
            <a:r>
              <a:rPr lang="da-DK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Richard Solomon( 2016) : </a:t>
            </a:r>
            <a:r>
              <a:rPr lang="da-DK" b="1" dirty="0" err="1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Autism</a:t>
            </a:r>
            <a:r>
              <a:rPr lang="da-DK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 : The potential </a:t>
            </a:r>
            <a:r>
              <a:rPr lang="da-DK" b="1" dirty="0" err="1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within</a:t>
            </a:r>
            <a:r>
              <a:rPr lang="da-DK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.</a:t>
            </a:r>
          </a:p>
          <a:p>
            <a:r>
              <a:rPr lang="da-DK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Stanley Greenspan(2006): </a:t>
            </a:r>
            <a:r>
              <a:rPr lang="da-DK" b="1" dirty="0" err="1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Engaging</a:t>
            </a:r>
            <a:r>
              <a:rPr lang="da-DK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da-DK" b="1" dirty="0" err="1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Autism</a:t>
            </a:r>
            <a:r>
              <a:rPr lang="da-DK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.</a:t>
            </a:r>
          </a:p>
          <a:p>
            <a:r>
              <a:rPr lang="da-DK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Stanley Greenspan (1998): The Child with </a:t>
            </a:r>
            <a:r>
              <a:rPr lang="da-DK" b="1" dirty="0" err="1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special</a:t>
            </a:r>
            <a:r>
              <a:rPr lang="da-DK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da-DK" b="1" dirty="0" err="1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needs</a:t>
            </a:r>
            <a:r>
              <a:rPr lang="da-DK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.</a:t>
            </a:r>
          </a:p>
          <a:p>
            <a:r>
              <a:rPr lang="da-DK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Pædagogisk Psykologisk Tidsskrift( 01-2016 s.20): Hanne Bendix: Legetræning kan udvikle og forbedre de sociale kompetencer for børn med problemer indenfor autismespektret og ADHD.</a:t>
            </a:r>
          </a:p>
          <a:p>
            <a:r>
              <a:rPr lang="da-DK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Autismebladet 2;( 2009 s. 36) : Hanne Bendix: Legetræning som tidlig indsats for børn med autisme.</a:t>
            </a:r>
          </a:p>
          <a:p>
            <a:r>
              <a:rPr lang="da-DK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Lennart Petersen, Birgitte Mølgård(2017): Autisme og tilknytning.</a:t>
            </a:r>
          </a:p>
          <a:p>
            <a:r>
              <a:rPr lang="da-DK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Barry </a:t>
            </a:r>
            <a:r>
              <a:rPr lang="da-DK" b="1" dirty="0" err="1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Prizant</a:t>
            </a:r>
            <a:r>
              <a:rPr lang="da-DK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 (2016): Det unikke menneske.</a:t>
            </a:r>
          </a:p>
          <a:p>
            <a:r>
              <a:rPr lang="da-DK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Susan Hart (2011): </a:t>
            </a:r>
            <a:r>
              <a:rPr lang="da-DK" b="1" dirty="0" err="1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Neuroaffektiv</a:t>
            </a:r>
            <a:r>
              <a:rPr lang="da-DK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 psykoterapi med børn.</a:t>
            </a:r>
          </a:p>
          <a:p>
            <a:r>
              <a:rPr lang="da-DK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Læs også om legetræning på: </a:t>
            </a:r>
            <a:r>
              <a:rPr lang="da-DK" b="1" dirty="0">
                <a:solidFill>
                  <a:srgbClr val="FFC000"/>
                </a:solidFill>
                <a:latin typeface="Palatino" pitchFamily="2" charset="77"/>
                <a:ea typeface="Palatino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www.playproject.org</a:t>
            </a:r>
            <a:r>
              <a:rPr lang="da-DK" b="1" dirty="0">
                <a:solidFill>
                  <a:srgbClr val="FFC000"/>
                </a:solidFill>
                <a:latin typeface="Palatino" pitchFamily="2" charset="77"/>
                <a:ea typeface="Palatino" pitchFamily="2" charset="77"/>
              </a:rPr>
              <a:t>   </a:t>
            </a:r>
            <a:r>
              <a:rPr lang="da-DK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og på </a:t>
            </a:r>
          </a:p>
          <a:p>
            <a:r>
              <a:rPr lang="da-DK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Hanne </a:t>
            </a:r>
            <a:r>
              <a:rPr lang="da-DK" b="1" dirty="0" err="1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Bendix`s</a:t>
            </a:r>
            <a:r>
              <a:rPr lang="da-DK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 hjemmeside:  </a:t>
            </a:r>
            <a:r>
              <a:rPr lang="da-DK" b="1" dirty="0">
                <a:solidFill>
                  <a:srgbClr val="FFC000"/>
                </a:solidFill>
                <a:latin typeface="Palatino" pitchFamily="2" charset="77"/>
                <a:ea typeface="Palatino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www.roskildeautismeraadgivning.dk</a:t>
            </a:r>
            <a:r>
              <a:rPr lang="da-DK" b="1" dirty="0">
                <a:solidFill>
                  <a:srgbClr val="FFC000"/>
                </a:solidFill>
                <a:latin typeface="Palatino" pitchFamily="2" charset="77"/>
                <a:ea typeface="Palatino" pitchFamily="2" charset="77"/>
              </a:rPr>
              <a:t> </a:t>
            </a:r>
          </a:p>
          <a:p>
            <a:endParaRPr lang="da-DK" b="1" dirty="0">
              <a:solidFill>
                <a:srgbClr val="FFC000"/>
              </a:solidFill>
              <a:latin typeface="Palatino" pitchFamily="2" charset="77"/>
              <a:ea typeface="Palatino" pitchFamily="2" charset="77"/>
            </a:endParaRPr>
          </a:p>
          <a:p>
            <a:pPr marL="0" indent="0">
              <a:buNone/>
            </a:pPr>
            <a:r>
              <a:rPr lang="da-DK" b="1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Hjemmesiden </a:t>
            </a:r>
            <a:r>
              <a:rPr lang="da-DK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for Himmelev behandlingstilbud er:</a:t>
            </a:r>
          </a:p>
          <a:p>
            <a:pPr marL="0" indent="0">
              <a:buNone/>
            </a:pPr>
            <a:r>
              <a:rPr lang="da-DK" b="1" dirty="0">
                <a:latin typeface="Palatino" pitchFamily="2" charset="77"/>
                <a:ea typeface="Palatino" pitchFamily="2" charset="77"/>
                <a:hlinkClick r:id="rId4"/>
              </a:rPr>
              <a:t>www.himmelevbehandlingstilbud.dk</a:t>
            </a:r>
            <a:endParaRPr lang="da-DK" b="1" dirty="0">
              <a:latin typeface="Palatino" pitchFamily="2" charset="77"/>
              <a:ea typeface="Palatino" pitchFamily="2" charset="77"/>
            </a:endParaRPr>
          </a:p>
          <a:p>
            <a:pPr marL="0" indent="0">
              <a:buNone/>
            </a:pPr>
            <a:r>
              <a:rPr lang="da-DK" dirty="0"/>
              <a:t>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6942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52B57-BCE7-E745-BDBF-37C6C352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5" y="28046"/>
            <a:ext cx="10836396" cy="1725804"/>
          </a:xfrm>
        </p:spPr>
        <p:txBody>
          <a:bodyPr/>
          <a:lstStyle/>
          <a:p>
            <a:r>
              <a:rPr lang="da-DK" sz="40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Legetræning på Himmelev -      Behandlingstilbud.</a:t>
            </a:r>
            <a:endParaRPr lang="da-DK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F03F10-FD8B-754A-8721-6C036A6EB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465" y="1843549"/>
            <a:ext cx="9905998" cy="5156857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a-DK" sz="32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9 børn har legetræning med hver sin lærer el. pædagog.</a:t>
            </a:r>
          </a:p>
          <a:p>
            <a:r>
              <a:rPr lang="da-DK" sz="32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De træner mindst ½ time om ugen.</a:t>
            </a:r>
          </a:p>
          <a:p>
            <a:r>
              <a:rPr lang="da-DK" sz="32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Konsulenten deltager 1 gang om måneden og superviserer legen, giver nye mål og uddeler skriftligt materiale. </a:t>
            </a:r>
          </a:p>
          <a:p>
            <a:r>
              <a:rPr lang="da-DK" sz="32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Optager video og giver skriftligt feedback.</a:t>
            </a:r>
          </a:p>
          <a:p>
            <a:r>
              <a:rPr lang="da-DK" sz="32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Forældrene inviteres et par gange om året.</a:t>
            </a:r>
          </a:p>
          <a:p>
            <a:pPr marL="0" indent="0">
              <a:buNone/>
            </a:pPr>
            <a:endParaRPr lang="da-DK" sz="3200" b="1" dirty="0">
              <a:solidFill>
                <a:schemeClr val="tx1"/>
              </a:solidFill>
              <a:latin typeface="Palatino" pitchFamily="2" charset="77"/>
              <a:ea typeface="Palatino" pitchFamily="2" charset="7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32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MÅL:</a:t>
            </a:r>
          </a:p>
          <a:p>
            <a:pPr marL="457200" indent="-457200">
              <a:buAutoNum type="arabicPeriod"/>
            </a:pPr>
            <a:r>
              <a:rPr lang="da-DK" sz="32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At børnene får den kompetence, at de kan lege med en voksen med det, de allerhelst vil og evt. senere med et andet barn.</a:t>
            </a:r>
          </a:p>
          <a:p>
            <a:pPr marL="457200" indent="-457200">
              <a:buAutoNum type="arabicPeriod"/>
            </a:pPr>
            <a:r>
              <a:rPr lang="da-DK" sz="32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At barnet har samvær med et andet menneske, og </a:t>
            </a:r>
            <a:r>
              <a:rPr lang="da-DK" sz="31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der kommer glimt i øjet.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D019344-391B-8F4E-841F-9DD95D8BC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399" y="49405"/>
            <a:ext cx="2684585" cy="172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0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52B57-BCE7-E745-BDBF-37C6C352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969" y="49405"/>
            <a:ext cx="10836396" cy="1204964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Årets gang på Himmelev.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F03F10-FD8B-754A-8721-6C036A6EB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6" y="736600"/>
            <a:ext cx="11533394" cy="6154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August:		 </a:t>
            </a:r>
            <a:r>
              <a:rPr lang="da-DK" sz="1800" b="1" dirty="0">
                <a:solidFill>
                  <a:srgbClr val="FFC000"/>
                </a:solidFill>
                <a:latin typeface="Palatino" pitchFamily="2" charset="77"/>
                <a:ea typeface="Palatino" pitchFamily="2" charset="77"/>
              </a:rPr>
              <a:t>PLAY oplæg for nye legetrænere og nye forældre.</a:t>
            </a:r>
          </a:p>
          <a:p>
            <a:pPr marL="0" indent="0">
              <a:buNone/>
            </a:pPr>
            <a:r>
              <a:rPr lang="da-DK" sz="18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September:      legetræningsdag- supervision  </a:t>
            </a:r>
            <a:r>
              <a:rPr lang="da-DK" sz="1800" b="1" dirty="0">
                <a:solidFill>
                  <a:srgbClr val="FFC000"/>
                </a:solidFill>
                <a:latin typeface="Palatino" pitchFamily="2" charset="77"/>
                <a:ea typeface="Palatino" pitchFamily="2" charset="77"/>
              </a:rPr>
              <a:t> Unik Profil afdækkes.</a:t>
            </a:r>
          </a:p>
          <a:p>
            <a:pPr marL="0" indent="0">
              <a:buNone/>
            </a:pPr>
            <a:r>
              <a:rPr lang="da-DK" sz="18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Oktober:         legetræningsdag - supervision  </a:t>
            </a:r>
            <a:r>
              <a:rPr lang="da-DK" sz="1800" b="1" dirty="0">
                <a:solidFill>
                  <a:srgbClr val="FFC000"/>
                </a:solidFill>
                <a:latin typeface="Palatino" pitchFamily="2" charset="77"/>
                <a:ea typeface="Palatino" pitchFamily="2" charset="77"/>
              </a:rPr>
              <a:t>video + video kommentar</a:t>
            </a:r>
          </a:p>
          <a:p>
            <a:pPr marL="0" indent="0">
              <a:buNone/>
            </a:pPr>
            <a:r>
              <a:rPr lang="da-DK" sz="18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November:	   legetræningsdag - supervision  </a:t>
            </a:r>
            <a:r>
              <a:rPr lang="da-DK" sz="1800" b="1" dirty="0">
                <a:solidFill>
                  <a:srgbClr val="FFC000"/>
                </a:solidFill>
                <a:latin typeface="Palatino" pitchFamily="2" charset="77"/>
                <a:ea typeface="Palatino" pitchFamily="2" charset="77"/>
              </a:rPr>
              <a:t>forældre inviteres med.</a:t>
            </a:r>
          </a:p>
          <a:p>
            <a:pPr marL="0" indent="0">
              <a:buNone/>
            </a:pPr>
            <a:r>
              <a:rPr lang="da-DK" sz="18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December:	   legetræningsdag - supervision</a:t>
            </a:r>
          </a:p>
          <a:p>
            <a:pPr marL="0" indent="0">
              <a:buNone/>
            </a:pPr>
            <a:endParaRPr lang="da-DK" sz="1800" b="1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  <a:p>
            <a:pPr marL="0" indent="0">
              <a:buNone/>
            </a:pPr>
            <a:r>
              <a:rPr lang="da-DK" sz="18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Januar:            legetræningsdag - supervision  </a:t>
            </a:r>
            <a:r>
              <a:rPr lang="da-DK" sz="1800" b="1" dirty="0">
                <a:solidFill>
                  <a:srgbClr val="FFC000"/>
                </a:solidFill>
                <a:latin typeface="Palatino" pitchFamily="2" charset="77"/>
                <a:ea typeface="Palatino" pitchFamily="2" charset="77"/>
              </a:rPr>
              <a:t> Unik Profil tilpasses</a:t>
            </a:r>
          </a:p>
          <a:p>
            <a:pPr marL="0" indent="0">
              <a:buNone/>
            </a:pPr>
            <a:r>
              <a:rPr lang="da-DK" sz="18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Februar: 	   legetræningsdag - supervision</a:t>
            </a:r>
          </a:p>
          <a:p>
            <a:pPr marL="0" indent="0">
              <a:buNone/>
            </a:pPr>
            <a:r>
              <a:rPr lang="da-DK" sz="18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Marts:		   legetræningsdag - supervision </a:t>
            </a:r>
          </a:p>
          <a:p>
            <a:pPr marL="0" indent="0">
              <a:buNone/>
            </a:pPr>
            <a:r>
              <a:rPr lang="da-DK" sz="18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April:		   legetræningsdag - supervision - </a:t>
            </a:r>
            <a:r>
              <a:rPr lang="da-DK" sz="1800" b="1" dirty="0">
                <a:solidFill>
                  <a:srgbClr val="FFC000"/>
                </a:solidFill>
                <a:latin typeface="Palatino" pitchFamily="2" charset="77"/>
                <a:ea typeface="Palatino" pitchFamily="2" charset="77"/>
              </a:rPr>
              <a:t>video + video kommentar</a:t>
            </a:r>
          </a:p>
          <a:p>
            <a:pPr marL="0" indent="0">
              <a:buNone/>
            </a:pPr>
            <a:r>
              <a:rPr lang="da-DK" sz="18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Maj: 		   legetræningsdag - supervision – </a:t>
            </a:r>
            <a:r>
              <a:rPr lang="da-DK" sz="1800" b="1" dirty="0">
                <a:solidFill>
                  <a:srgbClr val="FFC000"/>
                </a:solidFill>
                <a:latin typeface="Palatino" pitchFamily="2" charset="77"/>
                <a:ea typeface="Palatino" pitchFamily="2" charset="77"/>
              </a:rPr>
              <a:t>forældre inviteres med.</a:t>
            </a:r>
          </a:p>
          <a:p>
            <a:pPr marL="0" indent="0">
              <a:buNone/>
            </a:pPr>
            <a:r>
              <a:rPr lang="da-DK" sz="18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Juni: 		   legetræningsdag - supervision </a:t>
            </a:r>
            <a:r>
              <a:rPr lang="da-DK" sz="1800" b="1" dirty="0">
                <a:solidFill>
                  <a:srgbClr val="FFC000"/>
                </a:solidFill>
                <a:latin typeface="Palatino" pitchFamily="2" charset="77"/>
                <a:ea typeface="Palatino" pitchFamily="2" charset="77"/>
              </a:rPr>
              <a:t>– Evaluering – fortsættelse ? Nye børn/ unge?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D019344-391B-8F4E-841F-9DD95D8BC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399" y="49405"/>
            <a:ext cx="2684585" cy="172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94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4E5ABB-B5AF-A84F-9668-422EB493D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262327"/>
            <a:ext cx="8676222" cy="1890835"/>
          </a:xfrm>
          <a:noFill/>
        </p:spPr>
        <p:txBody>
          <a:bodyPr>
            <a:normAutofit/>
          </a:bodyPr>
          <a:lstStyle/>
          <a:p>
            <a:r>
              <a:rPr lang="da-DK" sz="54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PLAY Project.</a:t>
            </a:r>
            <a:br>
              <a:rPr lang="da-DK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</a:br>
            <a:endParaRPr lang="da-DK" b="1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8E36870-A858-5B47-ACAB-A6F937866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632" y="1573967"/>
            <a:ext cx="11458575" cy="5021706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altLang="en-US" sz="28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Et tidligt interventions program.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altLang="en-US" sz="28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Struktureret - særligt tilpasset børn med autisme.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altLang="en-US" sz="28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Intensivt.        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altLang="en-US" sz="28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Foregår hjemme og i barnets institution.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altLang="en-US" sz="28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Forældre og fagfolk.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altLang="en-US" sz="28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Fokus på udvikling, relation &amp; sprog.       1-1 evt. 1-2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altLang="en-US" sz="28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Leg &amp; sjov.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altLang="en-US" sz="28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Supervision og samarbejde.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altLang="en-US" sz="28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Evidensbaseret.</a:t>
            </a:r>
          </a:p>
          <a:p>
            <a:pPr algn="l"/>
            <a:endParaRPr lang="da-DK" sz="2800" b="1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C87DD2B-F3E8-1B4F-A557-E5758937E2C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988" y="262327"/>
            <a:ext cx="1339121" cy="1288993"/>
          </a:xfrm>
          <a:prstGeom prst="rect">
            <a:avLst/>
          </a:prstGeom>
          <a:solidFill>
            <a:srgbClr val="0070C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7773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52B57-BCE7-E745-BDBF-37C6C352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94" y="92808"/>
            <a:ext cx="11539830" cy="1343372"/>
          </a:xfrm>
        </p:spPr>
        <p:txBody>
          <a:bodyPr>
            <a:normAutofit/>
          </a:bodyPr>
          <a:lstStyle/>
          <a:p>
            <a:r>
              <a:rPr lang="da-DK" sz="3600" b="1" dirty="0">
                <a:solidFill>
                  <a:schemeClr val="tx1"/>
                </a:solidFill>
              </a:rPr>
              <a:t>  </a:t>
            </a:r>
            <a:r>
              <a:rPr lang="da-DK" sz="36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Besøgsrapport</a:t>
            </a:r>
            <a:r>
              <a:rPr lang="da-DK" sz="48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:     </a:t>
            </a:r>
            <a:r>
              <a:rPr lang="da-DK" sz="36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PLAY </a:t>
            </a:r>
            <a:r>
              <a:rPr lang="da-DK" sz="24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Principper og metoder:</a:t>
            </a:r>
            <a:endParaRPr lang="da-DK" sz="2400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F03F10-FD8B-754A-8721-6C036A6EB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465" y="1566309"/>
            <a:ext cx="9905998" cy="5044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altLang="en-US" b="1" dirty="0">
                <a:solidFill>
                  <a:srgbClr val="0070C0"/>
                </a:solidFill>
                <a:ea typeface="ＭＳ Ｐゴシック" charset="-128"/>
              </a:rPr>
              <a:t>Principper:</a:t>
            </a:r>
          </a:p>
          <a:p>
            <a:endParaRPr lang="da-DK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Håndskrift 4">
                <a:extLst>
                  <a:ext uri="{FF2B5EF4-FFF2-40B4-BE49-F238E27FC236}">
                    <a16:creationId xmlns:a16="http://schemas.microsoft.com/office/drawing/2014/main" id="{83E0EC22-877D-9548-97DC-A67614BA6F7B}"/>
                  </a:ext>
                </a:extLst>
              </p14:cNvPr>
              <p14:cNvContentPartPr/>
              <p14:nvPr/>
            </p14:nvContentPartPr>
            <p14:xfrm>
              <a:off x="11061956" y="849724"/>
              <a:ext cx="360" cy="360"/>
            </p14:xfrm>
          </p:contentPart>
        </mc:Choice>
        <mc:Fallback xmlns="">
          <p:pic>
            <p:nvPicPr>
              <p:cNvPr id="5" name="Håndskrift 4">
                <a:extLst>
                  <a:ext uri="{FF2B5EF4-FFF2-40B4-BE49-F238E27FC236}">
                    <a16:creationId xmlns:a16="http://schemas.microsoft.com/office/drawing/2014/main" id="{83E0EC22-877D-9548-97DC-A67614BA6F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44316" y="832084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e 9">
            <a:extLst>
              <a:ext uri="{FF2B5EF4-FFF2-40B4-BE49-F238E27FC236}">
                <a16:creationId xmlns:a16="http://schemas.microsoft.com/office/drawing/2014/main" id="{4DA6A169-B35D-7349-8C7C-A5FD0A1D5EA7}"/>
              </a:ext>
            </a:extLst>
          </p:cNvPr>
          <p:cNvGrpSpPr/>
          <p:nvPr/>
        </p:nvGrpSpPr>
        <p:grpSpPr>
          <a:xfrm>
            <a:off x="10946036" y="991924"/>
            <a:ext cx="360" cy="360"/>
            <a:chOff x="10946036" y="99192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Håndskrift 5">
                  <a:extLst>
                    <a:ext uri="{FF2B5EF4-FFF2-40B4-BE49-F238E27FC236}">
                      <a16:creationId xmlns:a16="http://schemas.microsoft.com/office/drawing/2014/main" id="{A1D5C16C-736E-FA4D-8931-61FB06902B46}"/>
                    </a:ext>
                  </a:extLst>
                </p14:cNvPr>
                <p14:cNvContentPartPr/>
                <p14:nvPr/>
              </p14:nvContentPartPr>
              <p14:xfrm>
                <a:off x="10946036" y="991924"/>
                <a:ext cx="360" cy="360"/>
              </p14:xfrm>
            </p:contentPart>
          </mc:Choice>
          <mc:Fallback xmlns="">
            <p:pic>
              <p:nvPicPr>
                <p:cNvPr id="6" name="Håndskrift 5">
                  <a:extLst>
                    <a:ext uri="{FF2B5EF4-FFF2-40B4-BE49-F238E27FC236}">
                      <a16:creationId xmlns:a16="http://schemas.microsoft.com/office/drawing/2014/main" id="{A1D5C16C-736E-FA4D-8931-61FB06902B4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928036" y="97392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Håndskrift 6">
                  <a:extLst>
                    <a:ext uri="{FF2B5EF4-FFF2-40B4-BE49-F238E27FC236}">
                      <a16:creationId xmlns:a16="http://schemas.microsoft.com/office/drawing/2014/main" id="{54CEB924-5DDD-0B4D-A0D9-91A5BBE04709}"/>
                    </a:ext>
                  </a:extLst>
                </p14:cNvPr>
                <p14:cNvContentPartPr/>
                <p14:nvPr/>
              </p14:nvContentPartPr>
              <p14:xfrm>
                <a:off x="10946036" y="991924"/>
                <a:ext cx="360" cy="360"/>
              </p14:xfrm>
            </p:contentPart>
          </mc:Choice>
          <mc:Fallback xmlns="">
            <p:pic>
              <p:nvPicPr>
                <p:cNvPr id="7" name="Håndskrift 6">
                  <a:extLst>
                    <a:ext uri="{FF2B5EF4-FFF2-40B4-BE49-F238E27FC236}">
                      <a16:creationId xmlns:a16="http://schemas.microsoft.com/office/drawing/2014/main" id="{54CEB924-5DDD-0B4D-A0D9-91A5BBE0470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928036" y="97392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Håndskrift 7">
                  <a:extLst>
                    <a:ext uri="{FF2B5EF4-FFF2-40B4-BE49-F238E27FC236}">
                      <a16:creationId xmlns:a16="http://schemas.microsoft.com/office/drawing/2014/main" id="{5F537F19-D01D-BA48-B3AB-9F9D1BFD8D58}"/>
                    </a:ext>
                  </a:extLst>
                </p14:cNvPr>
                <p14:cNvContentPartPr/>
                <p14:nvPr/>
              </p14:nvContentPartPr>
              <p14:xfrm>
                <a:off x="10946036" y="991924"/>
                <a:ext cx="360" cy="360"/>
              </p14:xfrm>
            </p:contentPart>
          </mc:Choice>
          <mc:Fallback xmlns="">
            <p:pic>
              <p:nvPicPr>
                <p:cNvPr id="8" name="Håndskrift 7">
                  <a:extLst>
                    <a:ext uri="{FF2B5EF4-FFF2-40B4-BE49-F238E27FC236}">
                      <a16:creationId xmlns:a16="http://schemas.microsoft.com/office/drawing/2014/main" id="{5F537F19-D01D-BA48-B3AB-9F9D1BFD8D5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928036" y="97392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Håndskrift 8">
                  <a:extLst>
                    <a:ext uri="{FF2B5EF4-FFF2-40B4-BE49-F238E27FC236}">
                      <a16:creationId xmlns:a16="http://schemas.microsoft.com/office/drawing/2014/main" id="{6BC6ED03-C1EC-D842-B82E-22053B9C36CB}"/>
                    </a:ext>
                  </a:extLst>
                </p14:cNvPr>
                <p14:cNvContentPartPr/>
                <p14:nvPr/>
              </p14:nvContentPartPr>
              <p14:xfrm>
                <a:off x="10946036" y="991924"/>
                <a:ext cx="360" cy="360"/>
              </p14:xfrm>
            </p:contentPart>
          </mc:Choice>
          <mc:Fallback xmlns="">
            <p:pic>
              <p:nvPicPr>
                <p:cNvPr id="9" name="Håndskrift 8">
                  <a:extLst>
                    <a:ext uri="{FF2B5EF4-FFF2-40B4-BE49-F238E27FC236}">
                      <a16:creationId xmlns:a16="http://schemas.microsoft.com/office/drawing/2014/main" id="{6BC6ED03-C1EC-D842-B82E-22053B9C36C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928036" y="97392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7" name="Rektangel 16">
            <a:extLst>
              <a:ext uri="{FF2B5EF4-FFF2-40B4-BE49-F238E27FC236}">
                <a16:creationId xmlns:a16="http://schemas.microsoft.com/office/drawing/2014/main" id="{BD2C8E7A-AD8E-3040-ADD7-2FF558E7D300}"/>
              </a:ext>
            </a:extLst>
          </p:cNvPr>
          <p:cNvSpPr/>
          <p:nvPr/>
        </p:nvSpPr>
        <p:spPr>
          <a:xfrm>
            <a:off x="5474727" y="1720840"/>
            <a:ext cx="650625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altLang="en-US" b="1" dirty="0">
                <a:latin typeface="Palatino" pitchFamily="2" charset="77"/>
                <a:ea typeface="Palatino" pitchFamily="2" charset="77"/>
              </a:rPr>
              <a:t>Læs barnets ideer og intentioner</a:t>
            </a:r>
          </a:p>
          <a:p>
            <a:endParaRPr lang="da-DK" altLang="en-US" b="1" dirty="0">
              <a:latin typeface="Palatino" pitchFamily="2" charset="77"/>
              <a:ea typeface="Palatino" pitchFamily="2" charset="77"/>
            </a:endParaRPr>
          </a:p>
          <a:p>
            <a:r>
              <a:rPr lang="da-DK" altLang="en-US" b="1" dirty="0">
                <a:latin typeface="Palatino" pitchFamily="2" charset="77"/>
                <a:ea typeface="Palatino" pitchFamily="2" charset="77"/>
              </a:rPr>
              <a:t>Sæt tempoet, observér og vent på barnets ideer.</a:t>
            </a:r>
          </a:p>
          <a:p>
            <a:endParaRPr lang="da-DK" altLang="en-US" b="1" dirty="0">
              <a:latin typeface="Palatino" pitchFamily="2" charset="77"/>
              <a:ea typeface="Palatino" pitchFamily="2" charset="77"/>
            </a:endParaRPr>
          </a:p>
          <a:p>
            <a:r>
              <a:rPr lang="da-DK" altLang="en-US" b="1" dirty="0">
                <a:latin typeface="Palatino" pitchFamily="2" charset="77"/>
                <a:ea typeface="Palatino" pitchFamily="2" charset="77"/>
              </a:rPr>
              <a:t>Følg barnets idé og respondér på det barnet ønsker.</a:t>
            </a:r>
          </a:p>
          <a:p>
            <a:endParaRPr lang="da-DK" altLang="en-US" b="1" dirty="0">
              <a:latin typeface="Palatino" pitchFamily="2" charset="77"/>
              <a:ea typeface="Palatino" pitchFamily="2" charset="77"/>
            </a:endParaRPr>
          </a:p>
          <a:p>
            <a:r>
              <a:rPr lang="da-DK" altLang="ja-JP" b="1" dirty="0">
                <a:latin typeface="Palatino" pitchFamily="2" charset="77"/>
                <a:ea typeface="Palatino" pitchFamily="2" charset="77"/>
              </a:rPr>
              <a:t>Åben og luk kommunikative cirkler. (kommunikativ turtagning)</a:t>
            </a:r>
            <a:br>
              <a:rPr lang="da-DK" altLang="ja-JP" b="1" dirty="0">
                <a:latin typeface="Palatino" pitchFamily="2" charset="77"/>
                <a:ea typeface="Palatino" pitchFamily="2" charset="77"/>
              </a:rPr>
            </a:br>
            <a:endParaRPr lang="da-DK" altLang="en-US" b="1" dirty="0">
              <a:latin typeface="Palatino" pitchFamily="2" charset="77"/>
              <a:ea typeface="Palatino" pitchFamily="2" charset="77"/>
            </a:endParaRPr>
          </a:p>
          <a:p>
            <a:r>
              <a:rPr lang="da-DK" altLang="en-US" b="1" u="sng" dirty="0">
                <a:latin typeface="Palatino" pitchFamily="2" charset="77"/>
                <a:ea typeface="Palatino" pitchFamily="2" charset="77"/>
              </a:rPr>
              <a:t>METODER:</a:t>
            </a:r>
          </a:p>
          <a:p>
            <a:endParaRPr lang="da-DK" altLang="en-US" b="1" dirty="0">
              <a:latin typeface="Palatino" pitchFamily="2" charset="77"/>
              <a:ea typeface="Palatino" pitchFamily="2" charset="77"/>
            </a:endParaRPr>
          </a:p>
          <a:p>
            <a:r>
              <a:rPr lang="da-DK" altLang="en-US" b="1" dirty="0">
                <a:latin typeface="Palatino" pitchFamily="2" charset="77"/>
                <a:ea typeface="Palatino" pitchFamily="2" charset="77"/>
              </a:rPr>
              <a:t>Sjov med andre — Tag udgangspunkt i det barnet elsker.</a:t>
            </a:r>
          </a:p>
          <a:p>
            <a:endParaRPr lang="da-DK" altLang="en-US" b="1" dirty="0">
              <a:latin typeface="Palatino" pitchFamily="2" charset="77"/>
              <a:ea typeface="Palatino" pitchFamily="2" charset="77"/>
            </a:endParaRPr>
          </a:p>
          <a:p>
            <a:r>
              <a:rPr lang="da-DK" altLang="en-US" b="1" dirty="0">
                <a:latin typeface="Palatino" pitchFamily="2" charset="77"/>
                <a:ea typeface="Palatino" pitchFamily="2" charset="77"/>
              </a:rPr>
              <a:t>Brug den tid der skal til: Ca. To timer dagligt i 15-20 minutters sessioner.</a:t>
            </a:r>
          </a:p>
          <a:p>
            <a:r>
              <a:rPr lang="da-DK" altLang="en-US" b="1" dirty="0">
                <a:latin typeface="Palatino" pitchFamily="2" charset="77"/>
                <a:ea typeface="Palatino" pitchFamily="2" charset="77"/>
              </a:rPr>
              <a:t> </a:t>
            </a:r>
          </a:p>
          <a:p>
            <a:r>
              <a:rPr lang="da-DK" altLang="ja-JP" b="1" dirty="0">
                <a:latin typeface="Palatino" pitchFamily="2" charset="77"/>
                <a:ea typeface="Palatino" pitchFamily="2" charset="77"/>
              </a:rPr>
              <a:t>Leg på det rette niveau. Baseret på barnets profil. </a:t>
            </a:r>
            <a:endParaRPr lang="da-DK" altLang="en-US" b="1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9FA1D217-0652-5041-9639-2AF70F6BC9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7415" y="1095058"/>
            <a:ext cx="4113791" cy="554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0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52B57-BCE7-E745-BDBF-37C6C352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37" y="247338"/>
            <a:ext cx="10473974" cy="1506511"/>
          </a:xfrm>
        </p:spPr>
        <p:txBody>
          <a:bodyPr>
            <a:normAutofit fontScale="90000"/>
          </a:bodyPr>
          <a:lstStyle/>
          <a:p>
            <a:r>
              <a:rPr lang="da-DK" sz="48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Hvert barn har en unik profil:</a:t>
            </a:r>
            <a:endParaRPr lang="da-DK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F03F10-FD8B-754A-8721-6C036A6EB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465" y="1753849"/>
            <a:ext cx="9905998" cy="4856813"/>
          </a:xfrm>
        </p:spPr>
        <p:txBody>
          <a:bodyPr/>
          <a:lstStyle/>
          <a:p>
            <a:r>
              <a:rPr lang="da-DK" altLang="en-US" sz="32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Komfort zone. </a:t>
            </a:r>
          </a:p>
          <a:p>
            <a:endParaRPr lang="da-DK" altLang="en-US" sz="3200" b="1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da-DK" altLang="en-US" sz="32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Sensorisk motorisk profil. </a:t>
            </a:r>
            <a:r>
              <a:rPr lang="en-US" altLang="en-US" sz="32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 </a:t>
            </a:r>
          </a:p>
          <a:p>
            <a:endParaRPr lang="en-US" altLang="en-US" sz="3200" b="1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da-DK" altLang="en-US" sz="32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Funktionelt udviklings niveau.</a:t>
            </a:r>
            <a:r>
              <a:rPr lang="en-US" altLang="en-US" sz="32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 </a:t>
            </a:r>
          </a:p>
          <a:p>
            <a:endParaRPr lang="da-DK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A5D8E7E-C26C-6947-96D6-5AD17113F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2"/>
          <a:stretch>
            <a:fillRect/>
          </a:stretch>
        </p:blipFill>
        <p:spPr bwMode="auto">
          <a:xfrm rot="21404013">
            <a:off x="7919427" y="1969966"/>
            <a:ext cx="3538538" cy="4206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7555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52B57-BCE7-E745-BDBF-37C6C352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47338"/>
            <a:ext cx="9905998" cy="1506511"/>
          </a:xfrm>
        </p:spPr>
        <p:txBody>
          <a:bodyPr>
            <a:normAutofit fontScale="90000"/>
          </a:bodyPr>
          <a:lstStyle/>
          <a:p>
            <a:r>
              <a:rPr lang="da-DK" altLang="en-US" sz="40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Greenspans </a:t>
            </a:r>
            <a:br>
              <a:rPr lang="da-DK" altLang="en-US" sz="31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</a:br>
            <a:r>
              <a:rPr lang="da-DK" altLang="en-US" sz="31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                 6 Funktionelle udviklings niveauer</a:t>
            </a:r>
            <a:r>
              <a:rPr lang="da-DK" altLang="en-US" sz="48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:</a:t>
            </a:r>
            <a:endParaRPr lang="da-DK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F03F10-FD8B-754A-8721-6C036A6EB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53849"/>
            <a:ext cx="12051323" cy="4856813"/>
          </a:xfrm>
        </p:spPr>
        <p:txBody>
          <a:bodyPr/>
          <a:lstStyle/>
          <a:p>
            <a:pPr marL="457200" lvl="1" indent="0">
              <a:buClr>
                <a:schemeClr val="tx1"/>
              </a:buClr>
              <a:buNone/>
            </a:pPr>
            <a:r>
              <a:rPr lang="da-DK" altLang="en-US" sz="28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1.  Selv regulering og fælles opmærksomhed.   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da-DK" altLang="en-US" sz="28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2.  Engagement og relationer. 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da-DK" altLang="en-US" sz="28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3.  Tovejs kommunikation. 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da-DK" altLang="en-US" sz="28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4.  Kompleks tovejs kommunikation.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da-DK" altLang="en-US" sz="28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5.  Delt mening &amp; symbolsk leg. 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da-DK" altLang="en-US" sz="28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6.  Følelsesmæssig tænkning.</a:t>
            </a:r>
            <a:r>
              <a:rPr lang="da-DK" altLang="en-US" sz="3200" b="1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. </a:t>
            </a:r>
            <a:endParaRPr lang="en-US" altLang="en-US" sz="3200" b="1" dirty="0">
              <a:solidFill>
                <a:srgbClr val="0070C0"/>
              </a:solidFill>
              <a:latin typeface="Palatino" pitchFamily="2" charset="77"/>
              <a:ea typeface="Palatino" pitchFamily="2" charset="77"/>
            </a:endParaRPr>
          </a:p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94D7365-8422-704C-BE8F-706495E88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470" y="2451100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06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52B57-BCE7-E745-BDBF-37C6C352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47338"/>
            <a:ext cx="10514011" cy="1506511"/>
          </a:xfrm>
        </p:spPr>
        <p:txBody>
          <a:bodyPr>
            <a:normAutofit fontScale="90000"/>
          </a:bodyPr>
          <a:lstStyle/>
          <a:p>
            <a:r>
              <a:rPr lang="da-DK" sz="48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Forskning i PLAY Project Richard Solomon MD.</a:t>
            </a:r>
            <a:endParaRPr lang="da-DK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170221F-A224-1E4E-AB26-06C7B4854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28" y="1753849"/>
            <a:ext cx="8984063" cy="51041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2009: National Health Care bevilger 1.85 </a:t>
            </a:r>
            <a:r>
              <a:rPr lang="da-DK" b="1" dirty="0" err="1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mill</a:t>
            </a:r>
            <a:r>
              <a:rPr lang="da-DK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.$ til </a:t>
            </a:r>
            <a:r>
              <a:rPr lang="da-DK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f</a:t>
            </a:r>
            <a:r>
              <a:rPr lang="da-DK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orskning i Play Project.</a:t>
            </a: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  <a:p>
            <a:pPr marL="0" indent="0">
              <a:buNone/>
            </a:pPr>
            <a:r>
              <a:rPr lang="da-DK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2014: Journal of </a:t>
            </a:r>
            <a:r>
              <a:rPr lang="da-DK" b="1" dirty="0" err="1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Developmental</a:t>
            </a:r>
            <a:r>
              <a:rPr lang="da-DK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 and </a:t>
            </a:r>
            <a:r>
              <a:rPr lang="da-DK" b="1" dirty="0" err="1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Behavioral</a:t>
            </a:r>
            <a:r>
              <a:rPr lang="da-DK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da-DK" b="1" dirty="0" err="1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Pediatrics</a:t>
            </a:r>
            <a:r>
              <a:rPr lang="da-DK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. </a:t>
            </a:r>
            <a:r>
              <a:rPr lang="da-DK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Offentliggør resultatet af stort treårigt </a:t>
            </a:r>
            <a:r>
              <a:rPr lang="da-DK" b="1" dirty="0" err="1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forsknings-projekt</a:t>
            </a:r>
            <a:r>
              <a:rPr lang="da-DK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. </a:t>
            </a:r>
          </a:p>
          <a:p>
            <a:pPr marL="0" indent="0">
              <a:buNone/>
            </a:pPr>
            <a:r>
              <a:rPr lang="da-DK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RCT studie med 128 deltagende familier.</a:t>
            </a: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  <a:p>
            <a:pPr marL="0" indent="0">
              <a:buNone/>
            </a:pPr>
            <a:r>
              <a:rPr lang="da-DK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Kort resume: </a:t>
            </a:r>
            <a:endParaRPr lang="da-DK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  <a:p>
            <a:pPr marL="0" indent="0">
              <a:buNone/>
            </a:pPr>
            <a:r>
              <a:rPr lang="da-DK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1. væsentlige forbedringer i forældre-barn  interaktion. </a:t>
            </a:r>
            <a:endParaRPr lang="da-DK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  <a:p>
            <a:pPr marL="0" indent="0">
              <a:buNone/>
            </a:pPr>
            <a:r>
              <a:rPr lang="da-DK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2. god  social og emotionel udvikling  for børn med autisme.</a:t>
            </a:r>
            <a:endParaRPr lang="da-DK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  <a:p>
            <a:pPr marL="0" indent="0">
              <a:buNone/>
            </a:pPr>
            <a:r>
              <a:rPr lang="da-DK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3. forbedret autisme symptomatologi.</a:t>
            </a: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  <a:p>
            <a:pPr marL="0" indent="0">
              <a:buNone/>
            </a:pPr>
            <a:r>
              <a:rPr lang="da-DK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Sekundært resultat: </a:t>
            </a:r>
            <a:endParaRPr lang="da-DK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  <a:p>
            <a:pPr marL="0" indent="0">
              <a:buNone/>
            </a:pPr>
            <a:r>
              <a:rPr lang="da-DK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4. Forældre stress og depressionssymptomer nedsat.</a:t>
            </a:r>
            <a:endParaRPr lang="da-DK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  <a:p>
            <a:pPr marL="0" indent="0">
              <a:buNone/>
            </a:pPr>
            <a:r>
              <a:rPr lang="da-DK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Læs hele resultatet på:  </a:t>
            </a:r>
            <a:r>
              <a:rPr lang="da-DK" b="1" u="sng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www.playproject.org</a:t>
            </a:r>
            <a:r>
              <a:rPr lang="da-DK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 </a:t>
            </a:r>
            <a:endParaRPr lang="da-DK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  <a:p>
            <a:pPr marL="0" indent="0">
              <a:buNone/>
            </a:pPr>
            <a:r>
              <a:rPr lang="da-DK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 </a:t>
            </a:r>
          </a:p>
          <a:p>
            <a:endParaRPr lang="da-DK" dirty="0"/>
          </a:p>
        </p:txBody>
      </p:sp>
      <p:pic>
        <p:nvPicPr>
          <p:cNvPr id="4" name="Pladsholder til indhold 5" descr="IMG_0684.JPG">
            <a:extLst>
              <a:ext uri="{FF2B5EF4-FFF2-40B4-BE49-F238E27FC236}">
                <a16:creationId xmlns:a16="http://schemas.microsoft.com/office/drawing/2014/main" id="{209E4CBA-3B8A-0C45-A086-BB4049575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r="12904"/>
          <a:stretch>
            <a:fillRect/>
          </a:stretch>
        </p:blipFill>
        <p:spPr>
          <a:xfrm>
            <a:off x="342826" y="2111829"/>
            <a:ext cx="2475209" cy="250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59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52B57-BCE7-E745-BDBF-37C6C352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247338"/>
            <a:ext cx="10425111" cy="1822762"/>
          </a:xfrm>
        </p:spPr>
        <p:txBody>
          <a:bodyPr>
            <a:normAutofit/>
          </a:bodyPr>
          <a:lstStyle/>
          <a:p>
            <a:r>
              <a:rPr lang="da-DK" sz="48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Udbytte:</a:t>
            </a:r>
            <a:endParaRPr lang="da-DK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170221F-A224-1E4E-AB26-06C7B4854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2324746"/>
            <a:ext cx="11988800" cy="7088195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a-DK" altLang="en-US" sz="31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Barnet lærer at lege. – med en voksen  og  med aldersvarende legekammerater og får derved mulighed for at være mere sammen med andre børn.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altLang="en-US" sz="31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Barnet bliver bedre til at kommunikere – Relevant.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altLang="en-US" sz="31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Træner sprog og ordforråd.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altLang="en-US" sz="31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Barnet bliver bedre til at udtrykke følelser og ønsker.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altLang="en-US" sz="31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Barnet kan træne nye, ukendte og svære situationer.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altLang="en-US" sz="31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Barnet kan bruge legen til at bearbejde følelser.</a:t>
            </a:r>
          </a:p>
          <a:p>
            <a:pPr>
              <a:buFont typeface="Arial" panose="020B0604020202020204" pitchFamily="34" charset="0"/>
              <a:buChar char="•"/>
            </a:pPr>
            <a:endParaRPr lang="da-DK" altLang="en-US" sz="3100" b="1" dirty="0">
              <a:solidFill>
                <a:schemeClr val="tx1"/>
              </a:solidFill>
              <a:ea typeface="ＭＳ Ｐゴシック" charset="-128"/>
            </a:endParaRPr>
          </a:p>
          <a:p>
            <a:pPr>
              <a:buFont typeface="Arial" panose="020B0604020202020204" pitchFamily="34" charset="0"/>
              <a:buChar char="•"/>
            </a:pPr>
            <a:endParaRPr lang="da-DK" altLang="en-US" b="1" dirty="0">
              <a:solidFill>
                <a:schemeClr val="tx1"/>
              </a:solidFill>
              <a:ea typeface="ＭＳ Ｐゴシック" charset="-128"/>
            </a:endParaRPr>
          </a:p>
          <a:p>
            <a:pPr>
              <a:buFont typeface="Arial" panose="020B0604020202020204" pitchFamily="34" charset="0"/>
              <a:buChar char="•"/>
            </a:pPr>
            <a:endParaRPr lang="da-DK" altLang="en-US" b="1" dirty="0">
              <a:solidFill>
                <a:schemeClr val="tx1"/>
              </a:solidFill>
              <a:ea typeface="ＭＳ Ｐゴシック" charset="-128"/>
            </a:endParaRPr>
          </a:p>
          <a:p>
            <a:pPr>
              <a:buFont typeface="Arial" panose="020B0604020202020204" pitchFamily="34" charset="0"/>
              <a:buChar char="•"/>
            </a:pPr>
            <a:endParaRPr lang="da-DK" altLang="en-US" b="1" dirty="0">
              <a:solidFill>
                <a:schemeClr val="tx1"/>
              </a:solidFill>
              <a:ea typeface="ＭＳ Ｐゴシック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a-DK" altLang="en-US" b="1" dirty="0">
                <a:solidFill>
                  <a:schemeClr val="tx1"/>
                </a:solidFill>
                <a:ea typeface="ＭＳ Ｐゴシック" charset="-128"/>
              </a:rPr>
              <a:t>  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altLang="en-US" b="1" dirty="0">
                <a:solidFill>
                  <a:schemeClr val="tx1"/>
                </a:solidFill>
                <a:ea typeface="ＭＳ Ｐゴシック" charset="-128"/>
              </a:rPr>
              <a:t>    </a:t>
            </a:r>
          </a:p>
          <a:p>
            <a:pPr>
              <a:buFont typeface="Arial" panose="020B0604020202020204" pitchFamily="34" charset="0"/>
              <a:buChar char="•"/>
            </a:pPr>
            <a:endParaRPr lang="da-DK" altLang="en-US" b="1" dirty="0">
              <a:solidFill>
                <a:schemeClr val="tx1"/>
              </a:solidFill>
              <a:ea typeface="ＭＳ Ｐゴシック" charset="-128"/>
            </a:endParaRPr>
          </a:p>
          <a:p>
            <a:pPr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3" name="Højrepil 2">
            <a:extLst>
              <a:ext uri="{FF2B5EF4-FFF2-40B4-BE49-F238E27FC236}">
                <a16:creationId xmlns:a16="http://schemas.microsoft.com/office/drawing/2014/main" id="{D6DD6A30-E33B-414D-976F-43DD58F9E822}"/>
              </a:ext>
            </a:extLst>
          </p:cNvPr>
          <p:cNvSpPr/>
          <p:nvPr/>
        </p:nvSpPr>
        <p:spPr>
          <a:xfrm>
            <a:off x="6184900" y="1753849"/>
            <a:ext cx="50800" cy="100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6" name="Picture 2" descr="Quiz og vind LEGO® DUPLO® | Min-Mave.dk | Min-Mave.dk">
            <a:extLst>
              <a:ext uri="{FF2B5EF4-FFF2-40B4-BE49-F238E27FC236}">
                <a16:creationId xmlns:a16="http://schemas.microsoft.com/office/drawing/2014/main" id="{4DDD451F-631F-B64A-A1F2-062AF9BFF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291" y="119973"/>
            <a:ext cx="2914650" cy="195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261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ådnet">
  <a:themeElements>
    <a:clrScheme name="Trådnet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Trådnet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rådnet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DA8C68BBD497349ADB4C5AD5612BBED" ma:contentTypeVersion="10" ma:contentTypeDescription="Opret et nyt dokument." ma:contentTypeScope="" ma:versionID="c2a1087028bafa37cbb1a26a9da61895">
  <xsd:schema xmlns:xsd="http://www.w3.org/2001/XMLSchema" xmlns:xs="http://www.w3.org/2001/XMLSchema" xmlns:p="http://schemas.microsoft.com/office/2006/metadata/properties" xmlns:ns2="41c87999-50c0-4025-b9bd-9d15622724f1" xmlns:ns3="c0b4f43a-5122-4613-8925-057d6092b5cd" targetNamespace="http://schemas.microsoft.com/office/2006/metadata/properties" ma:root="true" ma:fieldsID="cefa0ac8295043d250624d74991a150b" ns2:_="" ns3:_="">
    <xsd:import namespace="41c87999-50c0-4025-b9bd-9d15622724f1"/>
    <xsd:import namespace="c0b4f43a-5122-4613-8925-057d6092b5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c87999-50c0-4025-b9bd-9d15622724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b4f43a-5122-4613-8925-057d6092b5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7871AD-60AC-4DD3-9207-77450C7C5F9C}"/>
</file>

<file path=customXml/itemProps2.xml><?xml version="1.0" encoding="utf-8"?>
<ds:datastoreItem xmlns:ds="http://schemas.openxmlformats.org/officeDocument/2006/customXml" ds:itemID="{AF8D4547-CEAC-4E94-8219-92823343F761}"/>
</file>

<file path=customXml/itemProps3.xml><?xml version="1.0" encoding="utf-8"?>
<ds:datastoreItem xmlns:ds="http://schemas.openxmlformats.org/officeDocument/2006/customXml" ds:itemID="{4231D2F8-0BE6-48D3-9F66-C2C9B22DCAD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</TotalTime>
  <Words>797</Words>
  <Application>Microsoft Macintosh PowerPoint</Application>
  <PresentationFormat>Widescreen</PresentationFormat>
  <Paragraphs>114</Paragraphs>
  <Slides>10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Palatino</vt:lpstr>
      <vt:lpstr>Trådnet</vt:lpstr>
      <vt:lpstr> Legetræningen  PLAY Hvordan man kan indføre legetræning i institutioner.</vt:lpstr>
      <vt:lpstr>Legetræning på Himmelev -      Behandlingstilbud.</vt:lpstr>
      <vt:lpstr>Årets gang på Himmelev.</vt:lpstr>
      <vt:lpstr>PLAY Project. </vt:lpstr>
      <vt:lpstr>  Besøgsrapport:     PLAY Principper og metoder:</vt:lpstr>
      <vt:lpstr>Hvert barn har en unik profil:</vt:lpstr>
      <vt:lpstr>Greenspans                   6 Funktionelle udviklings niveauer:</vt:lpstr>
      <vt:lpstr>Forskning i PLAY Project Richard Solomon MD.</vt:lpstr>
      <vt:lpstr>Udbytte:</vt:lpstr>
      <vt:lpstr>Litteratur: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Hanne Bendix Madsen</dc:creator>
  <cp:lastModifiedBy>Hanne Bendix Madsen</cp:lastModifiedBy>
  <cp:revision>65</cp:revision>
  <dcterms:created xsi:type="dcterms:W3CDTF">2020-02-15T17:14:31Z</dcterms:created>
  <dcterms:modified xsi:type="dcterms:W3CDTF">2021-10-02T09:23:18Z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0x0101009DA8C68BBD497349ADB4C5AD5612BBED</vt:lpwstr>
  </property>
</Properties>
</file>